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2" r:id="rId3"/>
    <p:sldId id="259" r:id="rId4"/>
    <p:sldId id="263" r:id="rId5"/>
    <p:sldId id="282" r:id="rId6"/>
    <p:sldId id="265" r:id="rId7"/>
    <p:sldId id="266" r:id="rId8"/>
    <p:sldId id="269" r:id="rId9"/>
    <p:sldId id="270" r:id="rId10"/>
    <p:sldId id="271" r:id="rId11"/>
    <p:sldId id="272" r:id="rId12"/>
    <p:sldId id="273" r:id="rId13"/>
    <p:sldId id="275" r:id="rId14"/>
    <p:sldId id="276" r:id="rId15"/>
    <p:sldId id="277" r:id="rId16"/>
    <p:sldId id="278" r:id="rId17"/>
    <p:sldId id="279" r:id="rId18"/>
    <p:sldId id="281" r:id="rId19"/>
    <p:sldId id="283" r:id="rId20"/>
  </p:sldIdLst>
  <p:sldSz cx="12192000" cy="6858000"/>
  <p:notesSz cx="6735763" cy="98663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2252" autoAdjust="0"/>
  </p:normalViewPr>
  <p:slideViewPr>
    <p:cSldViewPr>
      <p:cViewPr varScale="1">
        <p:scale>
          <a:sx n="84" d="100"/>
          <a:sy n="84" d="100"/>
        </p:scale>
        <p:origin x="906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4AC9B3-9EC3-4FC0-A017-50FBCFDC9CD1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F0D999A-0831-46DF-B433-B511856B243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430526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es-ES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1AD81-193F-4B22-96E6-2E17226DC569}" type="slidenum">
              <a:rPr lang="es-ES" altLang="es-ES" smtClean="0"/>
              <a:pPr>
                <a:spcBef>
                  <a:spcPct val="0"/>
                </a:spcBef>
              </a:pPr>
              <a:t>7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236074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es-ES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1AD81-193F-4B22-96E6-2E17226DC569}" type="slidenum">
              <a:rPr lang="es-ES" altLang="es-ES" smtClean="0"/>
              <a:pPr>
                <a:spcBef>
                  <a:spcPct val="0"/>
                </a:spcBef>
              </a:pPr>
              <a:t>8</a:t>
            </a:fld>
            <a:endParaRPr lang="es-ES" altLang="es-ES" smtClean="0"/>
          </a:p>
        </p:txBody>
      </p:sp>
    </p:spTree>
    <p:extLst>
      <p:ext uri="{BB962C8B-B14F-4D97-AF65-F5344CB8AC3E}">
        <p14:creationId xmlns:p14="http://schemas.microsoft.com/office/powerpoint/2010/main" val="342396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2983D-A984-42AD-A2C9-627A384296C4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2F7C-958B-4F8D-A7EB-D2648B852F5F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1065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74D5-B8A2-4A47-8C82-28A0C864BDE4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24C6C-C50D-406C-811D-7A5AE0B28DE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8418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77FFC-922B-476E-90C9-F28473AD4F5D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67B2A-B75B-4BBE-B31E-A86658CDC5D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4531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0C205-CDD6-4A7F-89CA-F7D642957405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76995-25AA-4AD0-B89D-A2F1D8E568B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1598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B8FC8-600C-465C-9F37-2791021F5161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A7671-66FE-438A-87AD-0B067E1CA00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0432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07C5-15B9-43F3-AFF8-E324125C0705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416B3-1855-48BE-A8E8-DC402D4912D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4531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43DCB-E25D-4485-B48A-0B376920EB8C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5D8CB-648E-4BB0-B8AB-6FDCA27AF35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7064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A77CD-5508-44FC-8713-0A5A5B04F49E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E92F5-E1EC-4BC2-B162-4A9FE696C9B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2355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E4CA9-6A77-4059-8965-615A3C4BA92F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BCB37-AB57-4249-96E3-2275DD9EAE6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8167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6F2C5-5D2C-41AB-9824-BD64E683C5D5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FC4E7-3686-4521-8ACF-873A748B2EF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0549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FFBB6-9B70-477F-9C2F-7D7A7B385682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D7A94-A610-4DBB-89FD-31D8D1B9C18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4657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60E7D0-1461-4F26-8C2B-EE4A0A191D17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0C80DC-62A9-4F7B-B7A6-7DBE5CB0B4F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86264" y="-29389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6" name="5 Rectángulo"/>
          <p:cNvSpPr/>
          <p:nvPr/>
        </p:nvSpPr>
        <p:spPr>
          <a:xfrm>
            <a:off x="839416" y="1773238"/>
            <a:ext cx="10585176" cy="4608090"/>
          </a:xfrm>
          <a:prstGeom prst="rect">
            <a:avLst/>
          </a:prstGeom>
          <a:ln w="76200">
            <a:solidFill>
              <a:srgbClr val="FFCC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dirty="0"/>
          </a:p>
        </p:txBody>
      </p:sp>
      <p:sp>
        <p:nvSpPr>
          <p:cNvPr id="3076" name="4 CuadroTexto"/>
          <p:cNvSpPr txBox="1">
            <a:spLocks noChangeArrowheads="1"/>
          </p:cNvSpPr>
          <p:nvPr/>
        </p:nvSpPr>
        <p:spPr bwMode="auto">
          <a:xfrm>
            <a:off x="2309814" y="2996952"/>
            <a:ext cx="7602537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2400" b="1" dirty="0" smtClean="0">
                <a:latin typeface="Arial" panose="020B0604020202020204" pitchFamily="34" charset="0"/>
              </a:rPr>
              <a:t>LES  COMPETÈNCIES PROFESSIONALS</a:t>
            </a:r>
            <a:br>
              <a:rPr lang="ca-ES" altLang="es-ES" sz="2400" b="1" dirty="0" smtClean="0">
                <a:latin typeface="Arial" panose="020B0604020202020204" pitchFamily="34" charset="0"/>
              </a:rPr>
            </a:br>
            <a:r>
              <a:rPr lang="ca-ES" altLang="es-ES" sz="2400" i="1" dirty="0" smtClean="0"/>
              <a:t>L</a:t>
            </a:r>
            <a:r>
              <a:rPr lang="ca-ES" sz="2400" i="1" dirty="0" smtClean="0"/>
              <a:t>a gestió del talent des de les persones</a:t>
            </a:r>
            <a:endParaRPr lang="ca-ES" altLang="es-ES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2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2000" b="1" dirty="0" smtClean="0">
                <a:latin typeface="Arial" panose="020B0604020202020204" pitchFamily="34" charset="0"/>
              </a:rPr>
              <a:t>20/09/2017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20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altLang="es-ES" sz="2000" b="1" dirty="0" smtClean="0">
                <a:latin typeface="Arial" panose="020B0604020202020204" pitchFamily="34" charset="0"/>
              </a:rPr>
              <a:t>Autor: Samuel Lozano </a:t>
            </a:r>
            <a:r>
              <a:rPr lang="ca-ES" altLang="es-ES" sz="2000" b="1" dirty="0" err="1" smtClean="0">
                <a:latin typeface="Arial" panose="020B0604020202020204" pitchFamily="34" charset="0"/>
              </a:rPr>
              <a:t>Alcodori</a:t>
            </a:r>
            <a:endParaRPr lang="ca-ES" altLang="es-E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TALENT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3" name="Rectángulo 2"/>
          <p:cNvSpPr/>
          <p:nvPr/>
        </p:nvSpPr>
        <p:spPr>
          <a:xfrm>
            <a:off x="1624911" y="2745393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a-ES" sz="2400" dirty="0"/>
              <a:t>Talent com la </a:t>
            </a:r>
            <a:r>
              <a:rPr lang="ca-ES" sz="2400" dirty="0" smtClean="0"/>
              <a:t>capacitat </a:t>
            </a:r>
            <a:r>
              <a:rPr lang="ca-ES" sz="2400" dirty="0"/>
              <a:t>de desenvolupar correctament una tasca i assumir objectius i oferir valor afegit </a:t>
            </a:r>
            <a:r>
              <a:rPr lang="ca-ES" sz="2400" dirty="0" smtClean="0"/>
              <a:t>a què </a:t>
            </a:r>
            <a:r>
              <a:rPr lang="ca-ES" sz="2400" dirty="0"/>
              <a:t>es fa. </a:t>
            </a:r>
            <a:endParaRPr lang="ca-ES" sz="2400" dirty="0" smtClean="0"/>
          </a:p>
          <a:p>
            <a:pPr algn="just"/>
            <a:endParaRPr lang="ca-ES" sz="2400" dirty="0"/>
          </a:p>
          <a:p>
            <a:pPr algn="just"/>
            <a:r>
              <a:rPr lang="ca-ES" sz="2400" b="1" dirty="0"/>
              <a:t>Treballar bé, treballar millor, treballar millor amb sentit</a:t>
            </a:r>
            <a:r>
              <a:rPr lang="ca-ES" sz="2400" b="1" dirty="0" smtClean="0"/>
              <a:t>.</a:t>
            </a:r>
          </a:p>
          <a:p>
            <a:pPr algn="just"/>
            <a:endParaRPr lang="ca-ES" sz="2400" b="1" dirty="0"/>
          </a:p>
          <a:p>
            <a:pPr algn="just"/>
            <a:r>
              <a:rPr lang="ca-ES" sz="2400" kern="0" dirty="0"/>
              <a:t>Són aquelles que saben reinventar-se, aprendre i desaprendre allò que saben, i que són capaces d’incorporar noves formes de fer i aplicar-les en el seu dia a dia. </a:t>
            </a:r>
          </a:p>
          <a:p>
            <a:pPr algn="just"/>
            <a:endParaRPr lang="ca-ES" sz="2400" b="1" dirty="0"/>
          </a:p>
        </p:txBody>
      </p:sp>
    </p:spTree>
    <p:extLst>
      <p:ext uri="{BB962C8B-B14F-4D97-AF65-F5344CB8AC3E}">
        <p14:creationId xmlns:p14="http://schemas.microsoft.com/office/powerpoint/2010/main" val="235739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MOTIVACIÓ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3" name="Rectángulo 2"/>
          <p:cNvSpPr/>
          <p:nvPr/>
        </p:nvSpPr>
        <p:spPr>
          <a:xfrm>
            <a:off x="1703512" y="2996952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Voler fer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Valors i creences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Objectius i expectatives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61918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QUÈ </a:t>
            </a:r>
            <a:r>
              <a:rPr lang="ca-ES" sz="2800" b="1" dirty="0" smtClean="0">
                <a:latin typeface="Arial" panose="020B0604020202020204" pitchFamily="34" charset="0"/>
              </a:rPr>
              <a:t>SÓN</a:t>
            </a:r>
            <a:r>
              <a:rPr lang="ca-ES" sz="2400" b="1" dirty="0" smtClean="0">
                <a:latin typeface="Arial" panose="020B0604020202020204" pitchFamily="34" charset="0"/>
              </a:rPr>
              <a:t> LES COMPETÈNCIES</a:t>
            </a: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3" name="Rectángulo 2"/>
          <p:cNvSpPr/>
          <p:nvPr/>
        </p:nvSpPr>
        <p:spPr>
          <a:xfrm>
            <a:off x="1617136" y="2840470"/>
            <a:ext cx="37444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a-ES" sz="2000" kern="0" dirty="0"/>
              <a:t>Són el conjunt </a:t>
            </a:r>
            <a:r>
              <a:rPr lang="es-ES" sz="2000" kern="0" dirty="0"/>
              <a:t>d‘</a:t>
            </a:r>
            <a:r>
              <a:rPr lang="ca-ES" sz="2000" b="1" kern="0" dirty="0"/>
              <a:t>HABILITATS, APTITUDS I ACTITUDS </a:t>
            </a:r>
            <a:r>
              <a:rPr lang="ca-ES" sz="2000" kern="0" dirty="0"/>
              <a:t>que són inherents en la persona i que es tradueixen en conductes i actuacions pràctiques i observables </a:t>
            </a:r>
            <a:r>
              <a:rPr lang="ca-ES" sz="2000" kern="0" dirty="0" smtClean="0"/>
              <a:t>en </a:t>
            </a:r>
            <a:r>
              <a:rPr lang="ca-ES" sz="2000" kern="0" dirty="0"/>
              <a:t>realitzar una determinada funció o en l’exercici habitual del lloc de treball més enllà de la tasca concreta realitzada</a:t>
            </a:r>
            <a:r>
              <a:rPr lang="ca-ES" sz="2000" kern="0" dirty="0">
                <a:solidFill>
                  <a:prstClr val="black"/>
                </a:solidFill>
              </a:rPr>
              <a:t>. </a:t>
            </a: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</p:txBody>
      </p:sp>
      <p:pic>
        <p:nvPicPr>
          <p:cNvPr id="7" name="6 Imagen" descr="taburete_con_tres_pat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71656" y="2156670"/>
            <a:ext cx="4377278" cy="3949843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8" name="7 CuadroTexto"/>
          <p:cNvSpPr txBox="1"/>
          <p:nvPr/>
        </p:nvSpPr>
        <p:spPr>
          <a:xfrm>
            <a:off x="5735960" y="5301208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CONEIXEMENT</a:t>
            </a:r>
          </a:p>
          <a:p>
            <a:pPr algn="ctr"/>
            <a:r>
              <a:rPr lang="es-ES" b="1" dirty="0" smtClean="0"/>
              <a:t>Saber</a:t>
            </a:r>
            <a:endParaRPr lang="es-ES" b="1" dirty="0"/>
          </a:p>
        </p:txBody>
      </p:sp>
      <p:sp>
        <p:nvSpPr>
          <p:cNvPr id="9" name="9 CuadroTexto"/>
          <p:cNvSpPr txBox="1"/>
          <p:nvPr/>
        </p:nvSpPr>
        <p:spPr>
          <a:xfrm>
            <a:off x="9480375" y="5279068"/>
            <a:ext cx="21351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CAPACITAT</a:t>
            </a:r>
            <a:endParaRPr lang="es-ES" sz="1600" b="1" dirty="0" smtClean="0"/>
          </a:p>
          <a:p>
            <a:pPr algn="ctr"/>
            <a:r>
              <a:rPr lang="es-ES" sz="1600" b="1" dirty="0" smtClean="0"/>
              <a:t>Poder</a:t>
            </a:r>
            <a:endParaRPr lang="es-ES" sz="1600" b="1" dirty="0"/>
          </a:p>
        </p:txBody>
      </p:sp>
      <p:sp>
        <p:nvSpPr>
          <p:cNvPr id="10" name="8 CuadroTexto"/>
          <p:cNvSpPr txBox="1"/>
          <p:nvPr/>
        </p:nvSpPr>
        <p:spPr>
          <a:xfrm>
            <a:off x="7536160" y="5978254"/>
            <a:ext cx="21351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ACTITUD</a:t>
            </a:r>
          </a:p>
          <a:p>
            <a:pPr algn="ctr"/>
            <a:r>
              <a:rPr lang="es-ES" b="1" dirty="0" err="1" smtClean="0"/>
              <a:t>Voler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527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ÀMBIT APLICACIÓ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3" name="Rectángulo 2"/>
          <p:cNvSpPr/>
          <p:nvPr/>
        </p:nvSpPr>
        <p:spPr>
          <a:xfrm>
            <a:off x="1703512" y="2766894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sz="2400" dirty="0" smtClean="0"/>
              <a:t>Tot el circuit de gestió de Recursos Humans</a:t>
            </a:r>
          </a:p>
          <a:p>
            <a:endParaRPr lang="ca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Selecció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Desenvolupament de la feina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Formació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Promoció i plans de carrera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dirty="0" smtClean="0"/>
              <a:t>...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249367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82952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CARACTERÍSTIQUES</a:t>
            </a:r>
            <a:r>
              <a:rPr lang="ca-ES" sz="2800" b="1" dirty="0" smtClean="0">
                <a:latin typeface="Arial" panose="020B0604020202020204" pitchFamily="34" charset="0"/>
              </a:rPr>
              <a:t> DE LES COMPETÈNCIES</a:t>
            </a: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11" name="Marcador de contenido 5"/>
          <p:cNvSpPr>
            <a:spLocks noGrp="1"/>
          </p:cNvSpPr>
          <p:nvPr>
            <p:ph idx="1"/>
          </p:nvPr>
        </p:nvSpPr>
        <p:spPr>
          <a:xfrm>
            <a:off x="1703512" y="2936118"/>
            <a:ext cx="3816424" cy="37444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Mesurables i observables.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Apreses a partir de l’experiència.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seva idoneïtat depèn del context.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Integren l’ètica i els valors de la persona.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Tenen una dimensió </a:t>
            </a:r>
            <a:r>
              <a:rPr lang="ca-E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motivacional</a:t>
            </a:r>
            <a:r>
              <a:rPr lang="ca-E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a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2657073"/>
            <a:ext cx="5124771" cy="3973428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5663952" y="6424577"/>
            <a:ext cx="16770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000" dirty="0" smtClean="0"/>
              <a:t>De: </a:t>
            </a:r>
            <a:r>
              <a:rPr lang="ca-ES" sz="1000" dirty="0" err="1" smtClean="0"/>
              <a:t>Pereda</a:t>
            </a:r>
            <a:r>
              <a:rPr lang="ca-ES" sz="1000" dirty="0" smtClean="0"/>
              <a:t> </a:t>
            </a:r>
            <a:r>
              <a:rPr lang="ca-ES" sz="1000" dirty="0"/>
              <a:t>y </a:t>
            </a:r>
            <a:r>
              <a:rPr lang="ca-ES" sz="1000" dirty="0" err="1"/>
              <a:t>Berrocal</a:t>
            </a:r>
            <a:r>
              <a:rPr lang="ca-ES" sz="1000" dirty="0"/>
              <a:t> (</a:t>
            </a:r>
            <a:r>
              <a:rPr lang="ca-ES" sz="1000" dirty="0" smtClean="0"/>
              <a:t>1999)</a:t>
            </a:r>
            <a:endParaRPr lang="ca-ES" sz="10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TIPOLOGIA DE COMPETÈNCIES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b="1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ca-ES" sz="2400" dirty="0" smtClean="0">
                <a:latin typeface="Arial" panose="020B0604020202020204" pitchFamily="34" charset="0"/>
              </a:rPr>
              <a:t>Bàsiques</a:t>
            </a:r>
          </a:p>
          <a:p>
            <a:pPr marL="342900" indent="-342900" eaLnBrk="1" hangingPunct="1">
              <a:spcBef>
                <a:spcPct val="0"/>
              </a:spcBef>
            </a:pPr>
            <a:endParaRPr lang="ca-ES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ca-ES" sz="2400" dirty="0" smtClean="0">
                <a:latin typeface="Arial" panose="020B0604020202020204" pitchFamily="34" charset="0"/>
              </a:rPr>
              <a:t>Específiques</a:t>
            </a:r>
          </a:p>
          <a:p>
            <a:pPr marL="342900" indent="-342900" eaLnBrk="1" hangingPunct="1">
              <a:spcBef>
                <a:spcPct val="0"/>
              </a:spcBef>
            </a:pPr>
            <a:endParaRPr lang="ca-ES" sz="2400" dirty="0">
              <a:latin typeface="Arial" panose="020B0604020202020204" pitchFamily="34" charset="0"/>
            </a:endParaRPr>
          </a:p>
          <a:p>
            <a:pPr marL="342900" indent="-342900" eaLnBrk="1" hangingPunct="1">
              <a:spcBef>
                <a:spcPct val="0"/>
              </a:spcBef>
            </a:pPr>
            <a:r>
              <a:rPr lang="ca-ES" sz="2400" dirty="0" smtClean="0">
                <a:latin typeface="Arial" panose="020B0604020202020204" pitchFamily="34" charset="0"/>
              </a:rPr>
              <a:t>Transversals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54538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3420" y="2102078"/>
            <a:ext cx="7863239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LA GESTIÓ per COMPETÈNCIES i ACP </a:t>
            </a:r>
            <a:endParaRPr lang="ca-ES" sz="24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5" name="Flecha izquierda, derecha y arriba 4"/>
          <p:cNvSpPr/>
          <p:nvPr/>
        </p:nvSpPr>
        <p:spPr>
          <a:xfrm rot="10800000">
            <a:off x="4035082" y="3060167"/>
            <a:ext cx="2665351" cy="2088232"/>
          </a:xfrm>
          <a:prstGeom prst="leftRightUpArrow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a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4799856" y="3471684"/>
            <a:ext cx="9348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1400" i="1" dirty="0" smtClean="0"/>
              <a:t>VINCULAR</a:t>
            </a:r>
            <a:endParaRPr lang="ca-ES" sz="1400" i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1778426" y="3097413"/>
            <a:ext cx="22322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ATENCIÓ CENTRADA </a:t>
            </a:r>
          </a:p>
          <a:p>
            <a:r>
              <a:rPr lang="ca-E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EN LA PERSONA</a:t>
            </a:r>
          </a:p>
          <a:p>
            <a:endParaRPr lang="ca-ES" sz="2000" b="1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6744072" y="3117741"/>
            <a:ext cx="2426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EQUIP PROFESSIONAL</a:t>
            </a:r>
          </a:p>
          <a:p>
            <a:endParaRPr lang="ca-ES" sz="2000" b="1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695349" y="5148400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GESTIÓ DE RRHH PER COMPETÈNCIES  </a:t>
            </a:r>
          </a:p>
          <a:p>
            <a:pPr algn="ctr"/>
            <a:r>
              <a:rPr lang="ca-ES" sz="20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I LA GESTIÓ DEL TALENT</a:t>
            </a:r>
          </a:p>
          <a:p>
            <a:pPr algn="ctr"/>
            <a:endParaRPr lang="ca-ES" sz="20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ca-ES" sz="2000" b="1" i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és l’eina que desenvolupem per alinear els valors i la cultura de l’entitat amb l’execució dels serveis per l’equip professional </a:t>
            </a:r>
          </a:p>
          <a:p>
            <a:endParaRPr lang="ca-ES" sz="2000" b="1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0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426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PERSPECTIVA DE COMPETÈNCIES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b="1" dirty="0">
              <a:latin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Tx/>
              <a:buSzTx/>
            </a:pPr>
            <a:r>
              <a:rPr lang="ca-E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 Gestió per competències  orientada al model assistencial centrat en la </a:t>
            </a:r>
            <a:r>
              <a:rPr lang="ca-ES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persona.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a-ES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La </a:t>
            </a:r>
            <a:r>
              <a:rPr lang="ca-E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implicació i la gestió compartida suposa </a:t>
            </a:r>
            <a:r>
              <a:rPr lang="ca-ES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augment </a:t>
            </a:r>
            <a:r>
              <a:rPr lang="ca-E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de l’eficiència i  eficàcia.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ca-ES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Un </a:t>
            </a:r>
            <a:r>
              <a:rPr lang="ca-ES" sz="24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canvi de </a:t>
            </a:r>
            <a:r>
              <a:rPr lang="ca-ES" sz="2400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perspectiva.</a:t>
            </a: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9990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RESULTATS DE LA GESTIÓ PER COMPETÈNCIES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b="1" dirty="0">
              <a:latin typeface="Arial" panose="020B0604020202020204" pitchFamily="34" charset="0"/>
            </a:endParaRPr>
          </a:p>
          <a:p>
            <a:r>
              <a:rPr lang="ca-ES" sz="2400" dirty="0" smtClean="0">
                <a:latin typeface="Arial" panose="020B0604020202020204" pitchFamily="34" charset="0"/>
              </a:rPr>
              <a:t> Impacte </a:t>
            </a:r>
            <a:r>
              <a:rPr lang="ca-ES" sz="2400" dirty="0">
                <a:latin typeface="Arial" panose="020B0604020202020204" pitchFamily="34" charset="0"/>
              </a:rPr>
              <a:t>positiu </a:t>
            </a:r>
            <a:r>
              <a:rPr lang="ca-ES" sz="2400" dirty="0" smtClean="0">
                <a:latin typeface="Arial" panose="020B0604020202020204" pitchFamily="34" charset="0"/>
              </a:rPr>
              <a:t>en l’àmbit </a:t>
            </a:r>
            <a:r>
              <a:rPr lang="ca-ES" sz="2400" dirty="0">
                <a:latin typeface="Arial" panose="020B0604020202020204" pitchFamily="34" charset="0"/>
              </a:rPr>
              <a:t>d’organització </a:t>
            </a:r>
            <a:endParaRPr lang="ca-ES" sz="2400" dirty="0" smtClean="0">
              <a:latin typeface="Arial" panose="020B0604020202020204" pitchFamily="34" charset="0"/>
            </a:endParaRPr>
          </a:p>
          <a:p>
            <a:pPr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r>
              <a:rPr lang="ca-ES" sz="2400" dirty="0" smtClean="0">
                <a:latin typeface="Arial" panose="020B0604020202020204" pitchFamily="34" charset="0"/>
              </a:rPr>
              <a:t> Impacte </a:t>
            </a:r>
            <a:r>
              <a:rPr lang="ca-ES" sz="2400" dirty="0">
                <a:latin typeface="Arial" panose="020B0604020202020204" pitchFamily="34" charset="0"/>
              </a:rPr>
              <a:t>positiu </a:t>
            </a:r>
            <a:r>
              <a:rPr lang="ca-ES" sz="2400" dirty="0" smtClean="0">
                <a:latin typeface="Arial" panose="020B0604020202020204" pitchFamily="34" charset="0"/>
              </a:rPr>
              <a:t>en l’àmbit d’atenció </a:t>
            </a:r>
          </a:p>
          <a:p>
            <a:pPr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r>
              <a:rPr lang="ca-ES" sz="2400" dirty="0" smtClean="0">
                <a:latin typeface="Arial" panose="020B0604020202020204" pitchFamily="34" charset="0"/>
              </a:rPr>
              <a:t> Impacte </a:t>
            </a:r>
            <a:r>
              <a:rPr lang="ca-ES" sz="2400" dirty="0">
                <a:latin typeface="Arial" panose="020B0604020202020204" pitchFamily="34" charset="0"/>
              </a:rPr>
              <a:t>positiu </a:t>
            </a:r>
            <a:r>
              <a:rPr lang="ca-ES" sz="2400" dirty="0" smtClean="0">
                <a:latin typeface="Arial" panose="020B0604020202020204" pitchFamily="34" charset="0"/>
              </a:rPr>
              <a:t>en l’àmbit de </a:t>
            </a:r>
            <a:r>
              <a:rPr lang="ca-ES" sz="2400" dirty="0">
                <a:latin typeface="Arial" panose="020B0604020202020204" pitchFamily="34" charset="0"/>
              </a:rPr>
              <a:t>personal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409086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204864"/>
            <a:ext cx="7863239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i="1" dirty="0" smtClean="0">
                <a:latin typeface="Arial" panose="020B0604020202020204" pitchFamily="34" charset="0"/>
              </a:rPr>
              <a:t>Digues-me i oblidaré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i="1" dirty="0" smtClean="0">
                <a:latin typeface="Arial" panose="020B0604020202020204" pitchFamily="34" charset="0"/>
              </a:rPr>
              <a:t>Explica’m i recordaré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i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i="1" dirty="0" smtClean="0">
                <a:latin typeface="Arial" panose="020B0604020202020204" pitchFamily="34" charset="0"/>
              </a:rPr>
              <a:t>Implica’m i aprendré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		Benjamin Franklin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b="1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MOLTES GRÀCIES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lozanoas@fundacioaymaripuig.org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3" name="Rectángulo 2"/>
          <p:cNvSpPr/>
          <p:nvPr/>
        </p:nvSpPr>
        <p:spPr>
          <a:xfrm>
            <a:off x="1703512" y="276689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362336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000572"/>
            <a:ext cx="7863239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NECESSITAT DE CANVI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sz="2400" dirty="0" smtClean="0">
                <a:latin typeface="Arial" panose="020B0604020202020204" pitchFamily="34" charset="0"/>
              </a:rPr>
              <a:t>Atenem </a:t>
            </a:r>
            <a:r>
              <a:rPr lang="ca-ES" sz="2400" dirty="0">
                <a:latin typeface="Arial" panose="020B0604020202020204" pitchFamily="34" charset="0"/>
              </a:rPr>
              <a:t>persones, en un context canviant, amb noves demandes i expectatives de com atendre les necessitats dels clients i de les persones usuàries.</a:t>
            </a:r>
            <a:endParaRPr lang="ca-ES" altLang="es-E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ca-ES" altLang="es-ES" sz="2400" dirty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pic>
        <p:nvPicPr>
          <p:cNvPr id="5" name="Marcador de contenido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616" y="4308896"/>
            <a:ext cx="2313290" cy="2215200"/>
          </a:xfr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5960" y="4441180"/>
            <a:ext cx="2463912" cy="208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3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NECESSITAT DE CANVI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None/>
            </a:pPr>
            <a:endParaRPr lang="ca-ES" altLang="es-ES" sz="2400" dirty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pic>
        <p:nvPicPr>
          <p:cNvPr id="8" name="Marcador de contenido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0591" y="2733020"/>
            <a:ext cx="7543800" cy="388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6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NECESSITAT DE CANVI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</a:pPr>
            <a:r>
              <a:rPr lang="ca-ES" sz="2400" spc="-50" dirty="0">
                <a:latin typeface="Arial" panose="020B0604020202020204" pitchFamily="34" charset="0"/>
                <a:ea typeface="+mj-ea"/>
              </a:rPr>
              <a:t>I en el nostre sector amb la consolidació d’un nou model i paradigma assistencial: </a:t>
            </a:r>
            <a:r>
              <a:rPr lang="ca-ES" sz="2400" spc="-50" dirty="0" smtClean="0">
                <a:latin typeface="Arial" panose="020B0604020202020204" pitchFamily="34" charset="0"/>
                <a:ea typeface="+mj-ea"/>
              </a:rPr>
              <a:t>l’</a:t>
            </a:r>
            <a:r>
              <a:rPr lang="ca-ES" sz="2400" b="1" spc="-50" dirty="0" smtClean="0">
                <a:latin typeface="Arial" panose="020B0604020202020204" pitchFamily="34" charset="0"/>
                <a:ea typeface="+mj-ea"/>
              </a:rPr>
              <a:t>Atenció </a:t>
            </a:r>
            <a:r>
              <a:rPr lang="ca-ES" sz="2400" b="1" spc="-50" dirty="0">
                <a:latin typeface="Arial" panose="020B0604020202020204" pitchFamily="34" charset="0"/>
                <a:ea typeface="+mj-ea"/>
              </a:rPr>
              <a:t>Centrada en la Persona</a:t>
            </a:r>
            <a:r>
              <a:rPr lang="ca-ES" sz="2400" spc="-50" dirty="0">
                <a:latin typeface="Arial" panose="020B0604020202020204" pitchFamily="34" charset="0"/>
                <a:ea typeface="+mj-ea"/>
              </a:rPr>
              <a:t>. </a:t>
            </a:r>
            <a:endParaRPr lang="ca-ES" altLang="es-ES" sz="2400" dirty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252754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IMPLICA CANVI GESTIÓ PERSONAL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3" name="Rectángulo 2"/>
          <p:cNvSpPr/>
          <p:nvPr/>
        </p:nvSpPr>
        <p:spPr>
          <a:xfrm>
            <a:off x="1617136" y="2668736"/>
            <a:ext cx="83529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a-ES" sz="2400" dirty="0"/>
              <a:t>La intel·ligència empresarial entesa com a capacitat d’adaptació. </a:t>
            </a:r>
            <a:endParaRPr lang="ca-ES" sz="2400" dirty="0" smtClean="0"/>
          </a:p>
          <a:p>
            <a:endParaRPr lang="ca-E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a-ES" sz="2400" dirty="0"/>
              <a:t> Paper proactiu de l’organització i de les persones que la conformen en els canvis que l’afecten. </a:t>
            </a:r>
            <a:endParaRPr lang="ca-ES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ca-E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a-ES" sz="2400" dirty="0"/>
              <a:t> Implicació de tots els professionals de l’organització per aconseguir els objectius.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348648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87992" y="795203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pic>
        <p:nvPicPr>
          <p:cNvPr id="5" name="6 Imagen" descr="BOMBILLA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75520" y="3436998"/>
            <a:ext cx="8424936" cy="3199478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803188" y="1707267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-5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</a:rPr>
              <a:t>ESTEM PREPARATS</a:t>
            </a:r>
            <a:r>
              <a:rPr kumimoji="0" lang="es-ES" sz="2400" b="1" i="0" u="none" strike="noStrike" kern="0" cap="none" spc="-50" normalizeH="0" noProof="0" dirty="0" smtClean="0">
                <a:ln>
                  <a:noFill/>
                </a:ln>
                <a:effectLst/>
                <a:uLnTx/>
                <a:uFillTx/>
                <a:ea typeface="+mj-ea"/>
              </a:rPr>
              <a:t> PEL CANVI ? </a:t>
            </a:r>
            <a:endParaRPr kumimoji="0" lang="es-ES" sz="2400" b="1" i="0" u="none" strike="noStrike" kern="0" cap="none" spc="-50" normalizeH="0" baseline="0" noProof="0" dirty="0" smtClean="0">
              <a:ln>
                <a:noFill/>
              </a:ln>
              <a:effectLst/>
              <a:uLnTx/>
              <a:uFillTx/>
              <a:ea typeface="+mj-ea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i="0" u="none" strike="noStrike" kern="0" cap="none" spc="-5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</a:rPr>
              <a:t>PER QUÈ ELS MILLORS SÓN ELS MILLORS ?</a:t>
            </a:r>
            <a:br>
              <a:rPr kumimoji="0" lang="es-ES" sz="2400" i="0" u="none" strike="noStrike" kern="0" cap="none" spc="-5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</a:rPr>
            </a:br>
            <a:r>
              <a:rPr kumimoji="0" lang="es-E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</a:rPr>
              <a:t>QUÈ FAN PER A ATENDRE MILLOR ?</a:t>
            </a:r>
            <a:br>
              <a:rPr kumimoji="0" lang="es-E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</a:rPr>
            </a:br>
            <a:r>
              <a:rPr kumimoji="0" lang="es-ES" sz="24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j-ea"/>
              </a:rPr>
              <a:t>PER QUÈ ADAPTEN MILLOR L’ACP ?</a:t>
            </a:r>
            <a:endParaRPr kumimoji="0" lang="ca-ES" sz="240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5927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705714" y="473268"/>
            <a:ext cx="69825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631504" y="1628800"/>
            <a:ext cx="9505056" cy="2449512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r>
              <a:rPr lang="ca-ES" sz="2400" b="1" dirty="0">
                <a:latin typeface="Arial" panose="020B0604020202020204" pitchFamily="34" charset="0"/>
              </a:rPr>
              <a:t>SUPERAR ANTICS CONCEPTES EN LA GESTIÓ </a:t>
            </a:r>
            <a:r>
              <a:rPr lang="ca-ES" sz="2400" b="1" dirty="0" smtClean="0">
                <a:latin typeface="Arial" panose="020B0604020202020204" pitchFamily="34" charset="0"/>
              </a:rPr>
              <a:t>DE </a:t>
            </a:r>
            <a:r>
              <a:rPr lang="ca-ES" sz="2400" b="1" dirty="0">
                <a:latin typeface="Arial" panose="020B0604020202020204" pitchFamily="34" charset="0"/>
              </a:rPr>
              <a:t>PERSONES</a:t>
            </a:r>
          </a:p>
        </p:txBody>
      </p:sp>
      <p:pic>
        <p:nvPicPr>
          <p:cNvPr id="7" name="6 Imagen" descr="Logo ACRA 25 anys col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858" y="4324964"/>
            <a:ext cx="9473702" cy="2056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8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705714" y="473268"/>
            <a:ext cx="69825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631504" y="1628800"/>
            <a:ext cx="9505056" cy="2449512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/>
            <a:r>
              <a:rPr lang="ca-ES" sz="2400" b="1" dirty="0" smtClean="0">
                <a:latin typeface="Arial" panose="020B0604020202020204" pitchFamily="34" charset="0"/>
              </a:rPr>
              <a:t>EL TREBALLADOR ÉS PART FONAMENTAL DE L’ORGANITZACIÓ. </a:t>
            </a:r>
          </a:p>
          <a:p>
            <a:pPr eaLnBrk="1" hangingPunct="1"/>
            <a:endParaRPr lang="ca-ES" sz="2400" b="1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ca-ES" sz="2400" b="1" dirty="0" smtClean="0">
                <a:latin typeface="Arial" panose="020B0604020202020204" pitchFamily="34" charset="0"/>
              </a:rPr>
              <a:t>APORTA EL VALOR AFEGIT AL QUÈ FEM. </a:t>
            </a:r>
            <a:endParaRPr lang="ca-ES" sz="2400" b="1" dirty="0">
              <a:latin typeface="Arial" panose="020B0604020202020204" pitchFamily="34" charset="0"/>
            </a:endParaRPr>
          </a:p>
        </p:txBody>
      </p:sp>
      <p:pic>
        <p:nvPicPr>
          <p:cNvPr id="7" name="6 Imagen" descr="Logo ACRA 25 anys col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9" name="6 Rectángulo"/>
          <p:cNvSpPr>
            <a:spLocks noChangeArrowheads="1"/>
          </p:cNvSpPr>
          <p:nvPr/>
        </p:nvSpPr>
        <p:spPr bwMode="auto">
          <a:xfrm>
            <a:off x="1631504" y="4941168"/>
            <a:ext cx="95050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es-ES" sz="2400" dirty="0" smtClean="0">
                <a:latin typeface="Arial" panose="020B0604020202020204" pitchFamily="34" charset="0"/>
              </a:rPr>
              <a:t>IMPLICACIÓ + COMPROMÍS + EMPODERADAMENT= ÈXIT  </a:t>
            </a:r>
            <a:endParaRPr lang="ca-ES" altLang="es-ES" sz="2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83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6" y="890328"/>
            <a:ext cx="71431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LES COMPETÈNCIES PROFESSIONALS 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4099" name="6 Rectángulo"/>
          <p:cNvSpPr>
            <a:spLocks noChangeArrowheads="1"/>
          </p:cNvSpPr>
          <p:nvPr/>
        </p:nvSpPr>
        <p:spPr bwMode="auto">
          <a:xfrm>
            <a:off x="1617136" y="2132856"/>
            <a:ext cx="7863239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b="1" dirty="0" smtClean="0">
                <a:latin typeface="Arial" panose="020B0604020202020204" pitchFamily="34" charset="0"/>
              </a:rPr>
              <a:t>NOUS LIDERATGES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dirty="0" smtClean="0">
                <a:latin typeface="Arial" panose="020B0604020202020204" pitchFamily="34" charset="0"/>
              </a:rPr>
              <a:t>Dirigir persones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a-ES" sz="24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sz="2400" dirty="0" smtClean="0">
                <a:latin typeface="Arial" panose="020B0604020202020204" pitchFamily="34" charset="0"/>
              </a:rPr>
              <a:t>Liderar persones</a:t>
            </a:r>
            <a:endParaRPr lang="ca-ES" sz="2400" dirty="0">
              <a:latin typeface="Arial" panose="020B0604020202020204" pitchFamily="34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pic>
        <p:nvPicPr>
          <p:cNvPr id="5" name="5 Imagen" descr="leader.jpg">
            <a:hlinkClick r:id="rId3" action="ppaction://hlinksldjump"/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554502" y="2163890"/>
            <a:ext cx="402272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6182</TotalTime>
  <Words>522</Words>
  <Application>Microsoft Office PowerPoint</Application>
  <PresentationFormat>Panorámica</PresentationFormat>
  <Paragraphs>129</Paragraphs>
  <Slides>19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nsanchis</dc:creator>
  <cp:lastModifiedBy>ACRA Comunicació</cp:lastModifiedBy>
  <cp:revision>579</cp:revision>
  <dcterms:created xsi:type="dcterms:W3CDTF">2014-01-20T14:45:07Z</dcterms:created>
  <dcterms:modified xsi:type="dcterms:W3CDTF">2017-09-19T13:15:33Z</dcterms:modified>
</cp:coreProperties>
</file>