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6" r:id="rId2"/>
    <p:sldId id="258" r:id="rId3"/>
    <p:sldId id="309" r:id="rId4"/>
    <p:sldId id="317" r:id="rId5"/>
    <p:sldId id="318" r:id="rId6"/>
    <p:sldId id="259" r:id="rId7"/>
    <p:sldId id="319" r:id="rId8"/>
    <p:sldId id="320" r:id="rId9"/>
    <p:sldId id="322" r:id="rId10"/>
    <p:sldId id="323" r:id="rId11"/>
    <p:sldId id="300" r:id="rId12"/>
  </p:sldIdLst>
  <p:sldSz cx="12192000" cy="6858000"/>
  <p:notesSz cx="6797675" cy="9926638"/>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180B"/>
    <a:srgbClr val="8A2F12"/>
    <a:srgbClr val="3333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09" autoAdjust="0"/>
  </p:normalViewPr>
  <p:slideViewPr>
    <p:cSldViewPr>
      <p:cViewPr varScale="1">
        <p:scale>
          <a:sx n="79" d="100"/>
          <a:sy n="79" d="100"/>
        </p:scale>
        <p:origin x="96" y="24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a-ES" altLang="ca-ES"/>
          </a:p>
        </p:txBody>
      </p:sp>
      <p:sp>
        <p:nvSpPr>
          <p:cNvPr id="97283"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35BF3A34-927A-4631-9313-B66704AF362B}" type="datetimeFigureOut">
              <a:rPr lang="ca-ES" altLang="ca-ES"/>
              <a:pPr/>
              <a:t>19/09/2017</a:t>
            </a:fld>
            <a:endParaRPr lang="ca-ES" altLang="ca-ES"/>
          </a:p>
        </p:txBody>
      </p:sp>
      <p:sp>
        <p:nvSpPr>
          <p:cNvPr id="97284"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a-ES" altLang="ca-ES"/>
          </a:p>
        </p:txBody>
      </p:sp>
      <p:sp>
        <p:nvSpPr>
          <p:cNvPr id="97285"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10590B-22B8-4DD7-80FE-07CE91F1E0C1}" type="slidenum">
              <a:rPr lang="ca-ES" altLang="ca-ES"/>
              <a:pPr/>
              <a:t>‹Nº›</a:t>
            </a:fld>
            <a:endParaRPr lang="ca-ES" altLang="ca-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Marcador de encabezado 1"/>
          <p:cNvSpPr>
            <a:spLocks noGrp="1"/>
          </p:cNvSpPr>
          <p:nvPr>
            <p:ph type="hdr" sz="quarter"/>
          </p:nvPr>
        </p:nvSpPr>
        <p:spPr bwMode="auto">
          <a:xfrm>
            <a:off x="0" y="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ca-ES" altLang="ca-ES"/>
          </a:p>
        </p:txBody>
      </p:sp>
      <p:sp>
        <p:nvSpPr>
          <p:cNvPr id="3075" name="Marcador de fecha 2"/>
          <p:cNvSpPr>
            <a:spLocks noGrp="1"/>
          </p:cNvSpPr>
          <p:nvPr>
            <p:ph type="dt" idx="1"/>
          </p:nvPr>
        </p:nvSpPr>
        <p:spPr bwMode="auto">
          <a:xfrm>
            <a:off x="3849688" y="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fld id="{88C43983-41D4-47D8-AE83-094C216A16C3}" type="datetimeFigureOut">
              <a:rPr lang="es-ES" altLang="ca-ES"/>
              <a:pPr/>
              <a:t>19/09/2017</a:t>
            </a:fld>
            <a:endParaRPr lang="es-ES" altLang="ca-ES"/>
          </a:p>
        </p:txBody>
      </p:sp>
      <p:sp>
        <p:nvSpPr>
          <p:cNvPr id="3076" name="Marcador de imagen de diapositiva 3"/>
          <p:cNvSpPr>
            <a:spLocks noGrp="1" noRot="1" noChangeAspect="1"/>
          </p:cNvSpPr>
          <p:nvPr>
            <p:ph type="sldImg" idx="2"/>
          </p:nvPr>
        </p:nvSpPr>
        <p:spPr bwMode="auto">
          <a:xfrm>
            <a:off x="422275" y="1241425"/>
            <a:ext cx="5953125" cy="33496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Marcador de notas 4"/>
          <p:cNvSpPr>
            <a:spLocks noGrp="1"/>
          </p:cNvSpPr>
          <p:nvPr>
            <p:ph type="body" sz="quarter" idx="3"/>
          </p:nvPr>
        </p:nvSpPr>
        <p:spPr bwMode="auto">
          <a:xfrm>
            <a:off x="679450" y="4776788"/>
            <a:ext cx="543877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ca-ES" smtClean="0"/>
              <a:t>Haga clic para modificar el estilo de texto del patrón</a:t>
            </a:r>
          </a:p>
          <a:p>
            <a:pPr lvl="1"/>
            <a:r>
              <a:rPr lang="es-ES" altLang="ca-ES" smtClean="0"/>
              <a:t>Segundo nivel</a:t>
            </a:r>
          </a:p>
          <a:p>
            <a:pPr lvl="2"/>
            <a:r>
              <a:rPr lang="es-ES" altLang="ca-ES" smtClean="0"/>
              <a:t>Tercer nivel</a:t>
            </a:r>
          </a:p>
          <a:p>
            <a:pPr lvl="3"/>
            <a:r>
              <a:rPr lang="es-ES" altLang="ca-ES" smtClean="0"/>
              <a:t>Cuarto nivel</a:t>
            </a:r>
          </a:p>
          <a:p>
            <a:pPr lvl="4"/>
            <a:r>
              <a:rPr lang="es-ES" altLang="ca-ES" smtClean="0"/>
              <a:t>Quinto nivel</a:t>
            </a:r>
          </a:p>
        </p:txBody>
      </p:sp>
      <p:sp>
        <p:nvSpPr>
          <p:cNvPr id="3078" name="Marcador de pie de página 5"/>
          <p:cNvSpPr>
            <a:spLocks noGrp="1"/>
          </p:cNvSpPr>
          <p:nvPr>
            <p:ph type="ftr" sz="quarter" idx="4"/>
          </p:nvPr>
        </p:nvSpPr>
        <p:spPr bwMode="auto">
          <a:xfrm>
            <a:off x="0" y="9428163"/>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ca-ES" altLang="ca-ES"/>
          </a:p>
        </p:txBody>
      </p:sp>
      <p:sp>
        <p:nvSpPr>
          <p:cNvPr id="3079" name="Marcador de número de diapositiva 6"/>
          <p:cNvSpPr>
            <a:spLocks noGrp="1"/>
          </p:cNvSpPr>
          <p:nvPr>
            <p:ph type="sldNum" sz="quarter" idx="5"/>
          </p:nvPr>
        </p:nvSpPr>
        <p:spPr bwMode="auto">
          <a:xfrm>
            <a:off x="3849688" y="9428163"/>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48F3B911-90F4-4F89-B6E0-B622F954AB86}" type="slidenum">
              <a:rPr lang="es-ES" altLang="ca-ES"/>
              <a:pPr/>
              <a:t>‹Nº›</a:t>
            </a:fld>
            <a:endParaRPr lang="es-ES" altLang="ca-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2" name="6 Imagen" descr="POWER POINT.gif"/>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8600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F92F6561-4A3A-4426-900E-2587A1482DB0}" type="datetimeFigureOut">
              <a:rPr lang="es-ES"/>
              <a:pPr>
                <a:defRPr/>
              </a:pPr>
              <a:t>19/09/2017</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7D8A0F5-0A91-4EEB-A1FB-19D685466AE8}" type="slidenum">
              <a:rPr lang="es-ES" altLang="es-ES"/>
              <a:pPr>
                <a:defRPr/>
              </a:pPr>
              <a:t>‹Nº›</a:t>
            </a:fld>
            <a:endParaRPr lang="es-ES" altLang="es-ES"/>
          </a:p>
        </p:txBody>
      </p:sp>
    </p:spTree>
    <p:extLst>
      <p:ext uri="{BB962C8B-B14F-4D97-AF65-F5344CB8AC3E}">
        <p14:creationId xmlns:p14="http://schemas.microsoft.com/office/powerpoint/2010/main" val="305651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E1A9F0CB-640C-45FD-940B-AD52A3E853BD}" type="datetimeFigureOut">
              <a:rPr lang="es-ES"/>
              <a:pPr>
                <a:defRPr/>
              </a:pPr>
              <a:t>19/09/2017</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620F2469-85B0-4112-B215-FD3441A765FA}" type="slidenum">
              <a:rPr lang="es-ES" altLang="es-ES"/>
              <a:pPr>
                <a:defRPr/>
              </a:pPr>
              <a:t>‹Nº›</a:t>
            </a:fld>
            <a:endParaRPr lang="es-ES" altLang="es-ES"/>
          </a:p>
        </p:txBody>
      </p:sp>
    </p:spTree>
    <p:extLst>
      <p:ext uri="{BB962C8B-B14F-4D97-AF65-F5344CB8AC3E}">
        <p14:creationId xmlns:p14="http://schemas.microsoft.com/office/powerpoint/2010/main" val="17055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EF50F81E-A4C1-4C99-98E7-AA89D036197F}" type="datetimeFigureOut">
              <a:rPr lang="es-ES"/>
              <a:pPr>
                <a:defRPr/>
              </a:pPr>
              <a:t>19/09/2017</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7D12A0BC-5E76-46B2-8C76-5BD4FBD92014}" type="slidenum">
              <a:rPr lang="es-ES" altLang="es-ES"/>
              <a:pPr>
                <a:defRPr/>
              </a:pPr>
              <a:t>‹Nº›</a:t>
            </a:fld>
            <a:endParaRPr lang="es-ES" altLang="es-ES"/>
          </a:p>
        </p:txBody>
      </p:sp>
    </p:spTree>
    <p:extLst>
      <p:ext uri="{BB962C8B-B14F-4D97-AF65-F5344CB8AC3E}">
        <p14:creationId xmlns:p14="http://schemas.microsoft.com/office/powerpoint/2010/main" val="3331376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13393F0C-E0EA-4160-86AE-7918D26B1BBB}" type="datetimeFigureOut">
              <a:rPr lang="es-ES"/>
              <a:pPr>
                <a:defRPr/>
              </a:pPr>
              <a:t>19/09/2017</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7E66C49-0893-4268-B9A3-DDA7AB9F2503}" type="slidenum">
              <a:rPr lang="es-ES" altLang="es-ES"/>
              <a:pPr>
                <a:defRPr/>
              </a:pPr>
              <a:t>‹Nº›</a:t>
            </a:fld>
            <a:endParaRPr lang="es-ES" altLang="es-ES"/>
          </a:p>
        </p:txBody>
      </p:sp>
    </p:spTree>
    <p:extLst>
      <p:ext uri="{BB962C8B-B14F-4D97-AF65-F5344CB8AC3E}">
        <p14:creationId xmlns:p14="http://schemas.microsoft.com/office/powerpoint/2010/main" val="406096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11CCF943-95C9-4F03-A070-74F2EF9A23C8}" type="datetimeFigureOut">
              <a:rPr lang="es-ES"/>
              <a:pPr>
                <a:defRPr/>
              </a:pPr>
              <a:t>19/09/2017</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1762653-EC96-4A1E-AFF6-C9EA08ADE864}" type="slidenum">
              <a:rPr lang="es-ES" altLang="es-ES"/>
              <a:pPr>
                <a:defRPr/>
              </a:pPr>
              <a:t>‹Nº›</a:t>
            </a:fld>
            <a:endParaRPr lang="es-ES" altLang="es-ES"/>
          </a:p>
        </p:txBody>
      </p:sp>
    </p:spTree>
    <p:extLst>
      <p:ext uri="{BB962C8B-B14F-4D97-AF65-F5344CB8AC3E}">
        <p14:creationId xmlns:p14="http://schemas.microsoft.com/office/powerpoint/2010/main" val="6963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5A741EBB-FC8A-4074-8440-F224874E5800}" type="datetimeFigureOut">
              <a:rPr lang="es-ES"/>
              <a:pPr>
                <a:defRPr/>
              </a:pPr>
              <a:t>19/09/2017</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BEC63E55-DEDE-48EC-9E7C-BD20A865B49A}" type="slidenum">
              <a:rPr lang="es-ES" altLang="es-ES"/>
              <a:pPr>
                <a:defRPr/>
              </a:pPr>
              <a:t>‹Nº›</a:t>
            </a:fld>
            <a:endParaRPr lang="es-ES" altLang="es-ES"/>
          </a:p>
        </p:txBody>
      </p:sp>
    </p:spTree>
    <p:extLst>
      <p:ext uri="{BB962C8B-B14F-4D97-AF65-F5344CB8AC3E}">
        <p14:creationId xmlns:p14="http://schemas.microsoft.com/office/powerpoint/2010/main" val="384554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BF1EF37A-56CE-4F56-A843-23E015564AAB}" type="datetimeFigureOut">
              <a:rPr lang="es-ES"/>
              <a:pPr>
                <a:defRPr/>
              </a:pPr>
              <a:t>19/09/2017</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A3B50A30-EEF5-41DC-96B4-C6529F01110F}" type="slidenum">
              <a:rPr lang="es-ES" altLang="es-ES"/>
              <a:pPr>
                <a:defRPr/>
              </a:pPr>
              <a:t>‹Nº›</a:t>
            </a:fld>
            <a:endParaRPr lang="es-ES" altLang="es-ES"/>
          </a:p>
        </p:txBody>
      </p:sp>
    </p:spTree>
    <p:extLst>
      <p:ext uri="{BB962C8B-B14F-4D97-AF65-F5344CB8AC3E}">
        <p14:creationId xmlns:p14="http://schemas.microsoft.com/office/powerpoint/2010/main" val="59733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CD42D1C1-439D-4BD5-9601-D74DD6F82887}" type="datetimeFigureOut">
              <a:rPr lang="es-ES"/>
              <a:pPr>
                <a:defRPr/>
              </a:pPr>
              <a:t>19/09/2017</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CA5B0E00-4887-48E6-84B6-BBC6681A0115}" type="slidenum">
              <a:rPr lang="es-ES" altLang="es-ES"/>
              <a:pPr>
                <a:defRPr/>
              </a:pPr>
              <a:t>‹Nº›</a:t>
            </a:fld>
            <a:endParaRPr lang="es-ES" altLang="es-ES"/>
          </a:p>
        </p:txBody>
      </p:sp>
    </p:spTree>
    <p:extLst>
      <p:ext uri="{BB962C8B-B14F-4D97-AF65-F5344CB8AC3E}">
        <p14:creationId xmlns:p14="http://schemas.microsoft.com/office/powerpoint/2010/main" val="3994432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B4962A1-58BB-428B-AF77-8CB815423759}" type="datetimeFigureOut">
              <a:rPr lang="es-ES"/>
              <a:pPr>
                <a:defRPr/>
              </a:pPr>
              <a:t>19/09/2017</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F215AF9-43A1-43EF-9915-CCBE888D86EB}" type="slidenum">
              <a:rPr lang="es-ES" altLang="es-ES"/>
              <a:pPr>
                <a:defRPr/>
              </a:pPr>
              <a:t>‹Nº›</a:t>
            </a:fld>
            <a:endParaRPr lang="es-ES" altLang="es-ES"/>
          </a:p>
        </p:txBody>
      </p:sp>
    </p:spTree>
    <p:extLst>
      <p:ext uri="{BB962C8B-B14F-4D97-AF65-F5344CB8AC3E}">
        <p14:creationId xmlns:p14="http://schemas.microsoft.com/office/powerpoint/2010/main" val="313642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E44A5B6-CF19-457E-8C93-EF7DF9D00296}" type="datetimeFigureOut">
              <a:rPr lang="es-ES"/>
              <a:pPr>
                <a:defRPr/>
              </a:pPr>
              <a:t>19/09/2017</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FED729F-7AFB-4FED-9E10-C677B6B3BD68}" type="slidenum">
              <a:rPr lang="es-ES" altLang="es-ES"/>
              <a:pPr>
                <a:defRPr/>
              </a:pPr>
              <a:t>‹Nº›</a:t>
            </a:fld>
            <a:endParaRPr lang="es-ES" altLang="es-ES"/>
          </a:p>
        </p:txBody>
      </p:sp>
    </p:spTree>
    <p:extLst>
      <p:ext uri="{BB962C8B-B14F-4D97-AF65-F5344CB8AC3E}">
        <p14:creationId xmlns:p14="http://schemas.microsoft.com/office/powerpoint/2010/main" val="262314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smtClean="0"/>
              <a:t>Haga clic para modificar el estilo de título del patrón</a:t>
            </a:r>
          </a:p>
        </p:txBody>
      </p:sp>
      <p:sp>
        <p:nvSpPr>
          <p:cNvPr id="1027" name="2 Marcador de texto"/>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D68D67C-4C37-4C04-9F86-50410473B8A2}" type="datetimeFigureOut">
              <a:rPr lang="es-ES"/>
              <a:pPr>
                <a:defRPr/>
              </a:pPr>
              <a:t>19/09/2017</a:t>
            </a:fld>
            <a:endParaRPr lang="es-ES"/>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FB88931B-BE0B-48AA-9184-B85FEDFE391F}" type="slidenum">
              <a:rPr lang="es-ES" altLang="es-ES"/>
              <a:pPr>
                <a:defRPr/>
              </a:pPr>
              <a:t>‹Nº›</a:t>
            </a:fld>
            <a:endParaRPr lang="es-ES" altLang="es-ES"/>
          </a:p>
        </p:txBody>
      </p:sp>
    </p:spTree>
  </p:cSld>
  <p:clrMap bg1="lt1" tx1="dk1" bg2="lt2" tx2="dk2" accent1="accent1" accent2="accent2" accent3="accent3" accent4="accent4" accent5="accent5" accent6="accent6" hlink="hlink" folHlink="folHlink"/>
  <p:sldLayoutIdLst>
    <p:sldLayoutId id="2147483767" r:id="rId1"/>
    <p:sldLayoutId id="2147483766" r:id="rId2"/>
    <p:sldLayoutId id="2147483765" r:id="rId3"/>
    <p:sldLayoutId id="2147483764" r:id="rId4"/>
    <p:sldLayoutId id="2147483763" r:id="rId5"/>
    <p:sldLayoutId id="2147483762" r:id="rId6"/>
    <p:sldLayoutId id="2147483761" r:id="rId7"/>
    <p:sldLayoutId id="2147483760" r:id="rId8"/>
    <p:sldLayoutId id="2147483759" r:id="rId9"/>
    <p:sldLayoutId id="2147483758" r:id="rId10"/>
    <p:sldLayoutId id="214748375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6 Imagen" descr="POWER POINT CORPORATIU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1 Título"/>
          <p:cNvSpPr txBox="1">
            <a:spLocks/>
          </p:cNvSpPr>
          <p:nvPr/>
        </p:nvSpPr>
        <p:spPr bwMode="auto">
          <a:xfrm>
            <a:off x="1919288" y="2636839"/>
            <a:ext cx="8247062" cy="1368425"/>
          </a:xfrm>
          <a:prstGeom prst="rect">
            <a:avLst/>
          </a:prstGeom>
          <a:noFill/>
          <a:ln w="9525">
            <a:noFill/>
            <a:miter lim="800000"/>
            <a:headEnd/>
            <a:tailEnd/>
          </a:ln>
        </p:spPr>
        <p:txBody>
          <a:bodyPr>
            <a:normAutofit/>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lnSpc>
                <a:spcPct val="80000"/>
              </a:lnSpc>
              <a:buClr>
                <a:srgbClr val="99CC00"/>
              </a:buClr>
            </a:pPr>
            <a:r>
              <a:rPr lang="ca-ES" altLang="ca-ES" sz="3200" b="1">
                <a:solidFill>
                  <a:schemeClr val="accent1"/>
                </a:solidFill>
              </a:rPr>
              <a:t>L’ACP, una qüestió de Drets Humans</a:t>
            </a:r>
          </a:p>
          <a:p>
            <a:pPr algn="r"/>
            <a:r>
              <a:rPr lang="ca-ES" altLang="ca-ES">
                <a:solidFill>
                  <a:schemeClr val="accent1"/>
                </a:solidFill>
              </a:rPr>
              <a:t>Josep M. Solé</a:t>
            </a:r>
          </a:p>
          <a:p>
            <a:pPr algn="r"/>
            <a:r>
              <a:rPr lang="ca-ES" altLang="ca-ES">
                <a:solidFill>
                  <a:schemeClr val="accent1"/>
                </a:solidFill>
              </a:rPr>
              <a:t>Director de la Fundació Tutelar de les Comarques Gironines</a:t>
            </a:r>
          </a:p>
          <a:p>
            <a:pPr algn="r"/>
            <a:r>
              <a:rPr lang="ca-ES" altLang="ca-ES">
                <a:solidFill>
                  <a:schemeClr val="accent1"/>
                </a:solidFill>
              </a:rPr>
              <a:t>_________________________________________________________</a:t>
            </a:r>
            <a:endParaRPr lang="es-ES" altLang="ca-ES">
              <a:solidFill>
                <a:schemeClr val="accent1"/>
              </a:solidFill>
            </a:endParaRPr>
          </a:p>
        </p:txBody>
      </p:sp>
      <p:sp>
        <p:nvSpPr>
          <p:cNvPr id="6" name="1 Título"/>
          <p:cNvSpPr txBox="1">
            <a:spLocks/>
          </p:cNvSpPr>
          <p:nvPr/>
        </p:nvSpPr>
        <p:spPr>
          <a:xfrm>
            <a:off x="2208214" y="4222750"/>
            <a:ext cx="7488237" cy="719138"/>
          </a:xfrm>
          <a:prstGeom prst="rect">
            <a:avLst/>
          </a:prstGeom>
        </p:spPr>
        <p:txBody>
          <a:bodyPr>
            <a:normAutofit/>
          </a:bodyPr>
          <a:lstStyle/>
          <a:p>
            <a:pPr eaLnBrk="1" fontAlgn="auto" hangingPunct="1">
              <a:spcAft>
                <a:spcPts val="0"/>
              </a:spcAft>
              <a:defRPr/>
            </a:pPr>
            <a:endParaRPr lang="es-ES" sz="1500" dirty="0">
              <a:latin typeface="Swis721 Hv BT" pitchFamily="34" charset="0"/>
              <a:ea typeface="+mj-ea"/>
              <a:cs typeface="+mj-cs"/>
            </a:endParaRPr>
          </a:p>
        </p:txBody>
      </p:sp>
      <p:pic>
        <p:nvPicPr>
          <p:cNvPr id="8909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98925" y="-1"/>
            <a:ext cx="2087563"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09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3931" y="4399490"/>
            <a:ext cx="7704137" cy="245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39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1 Título"/>
          <p:cNvSpPr txBox="1">
            <a:spLocks/>
          </p:cNvSpPr>
          <p:nvPr/>
        </p:nvSpPr>
        <p:spPr bwMode="auto">
          <a:xfrm>
            <a:off x="623392" y="333375"/>
            <a:ext cx="9073008" cy="1150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a-ES" altLang="ca-ES" sz="3600" b="1">
                <a:solidFill>
                  <a:schemeClr val="bg1"/>
                </a:solidFill>
                <a:latin typeface="Swis721 Hv BT" pitchFamily="34" charset="0"/>
              </a:rPr>
              <a:t>Drets humans i ACP: ALGUNES CONCLUSIONS</a:t>
            </a:r>
            <a:endParaRPr lang="es-ES" altLang="ca-ES" sz="3600" b="1">
              <a:solidFill>
                <a:schemeClr val="bg1"/>
              </a:solidFill>
              <a:latin typeface="Swis721 Hv BT" pitchFamily="34" charset="0"/>
            </a:endParaRPr>
          </a:p>
        </p:txBody>
      </p:sp>
      <p:sp>
        <p:nvSpPr>
          <p:cNvPr id="96260" name="Rectángulo 1"/>
          <p:cNvSpPr>
            <a:spLocks noChangeArrowheads="1"/>
          </p:cNvSpPr>
          <p:nvPr/>
        </p:nvSpPr>
        <p:spPr bwMode="auto">
          <a:xfrm>
            <a:off x="623392" y="1852613"/>
            <a:ext cx="9144496"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spcAft>
                <a:spcPct val="30000"/>
              </a:spcAft>
              <a:buClr>
                <a:srgbClr val="009999"/>
              </a:buClr>
              <a:buFontTx/>
              <a:buChar char="-"/>
            </a:pPr>
            <a:r>
              <a:rPr lang="ca-ES" altLang="es-ES" sz="1800" dirty="0" smtClean="0">
                <a:solidFill>
                  <a:schemeClr val="tx2"/>
                </a:solidFill>
                <a:latin typeface="Arial" panose="020B0604020202020204" pitchFamily="34" charset="0"/>
              </a:rPr>
              <a:t>Cal integrar la visió dels DRETS HUMANS en el disseny de polítiques i de serveis; Des de la planificació, a la pràctica cal posar els drets i la visió de les persones en el centre.</a:t>
            </a:r>
          </a:p>
          <a:p>
            <a:pPr algn="just" eaLnBrk="1" hangingPunct="1">
              <a:spcBef>
                <a:spcPct val="0"/>
              </a:spcBef>
              <a:spcAft>
                <a:spcPct val="30000"/>
              </a:spcAft>
              <a:buClr>
                <a:srgbClr val="009999"/>
              </a:buClr>
              <a:buFontTx/>
              <a:buChar char="-"/>
            </a:pPr>
            <a:r>
              <a:rPr lang="ca-ES" altLang="es-ES" sz="1800" dirty="0" smtClean="0">
                <a:solidFill>
                  <a:schemeClr val="tx2"/>
                </a:solidFill>
                <a:latin typeface="Arial" panose="020B0604020202020204" pitchFamily="34" charset="0"/>
              </a:rPr>
              <a:t>Participació de les persones ateses en el disseny de la seva atenció, no només en l’inici, sinó en el desenvolupament de les mateixes. Cal donar a conèixer les opcions i permetre triar i controlar;</a:t>
            </a:r>
          </a:p>
          <a:p>
            <a:pPr algn="just" eaLnBrk="1" hangingPunct="1">
              <a:spcBef>
                <a:spcPct val="0"/>
              </a:spcBef>
              <a:spcAft>
                <a:spcPct val="30000"/>
              </a:spcAft>
              <a:buClr>
                <a:srgbClr val="009999"/>
              </a:buClr>
              <a:buFontTx/>
              <a:buChar char="-"/>
            </a:pPr>
            <a:r>
              <a:rPr lang="ca-ES" altLang="es-ES" sz="1800" dirty="0" smtClean="0">
                <a:solidFill>
                  <a:schemeClr val="tx2"/>
                </a:solidFill>
                <a:latin typeface="Arial" panose="020B0604020202020204" pitchFamily="34" charset="0"/>
              </a:rPr>
              <a:t>Possibilitar la canalització de les queixes, amb mecanismes accessibles i confortables per la persona, amb els suports adequats, arribant a la justícia si cal;</a:t>
            </a:r>
          </a:p>
          <a:p>
            <a:pPr algn="just" eaLnBrk="1" hangingPunct="1">
              <a:spcBef>
                <a:spcPct val="0"/>
              </a:spcBef>
              <a:spcAft>
                <a:spcPct val="30000"/>
              </a:spcAft>
              <a:buClr>
                <a:srgbClr val="009999"/>
              </a:buClr>
              <a:buFontTx/>
              <a:buChar char="-"/>
            </a:pPr>
            <a:r>
              <a:rPr lang="ca-ES" altLang="es-ES" sz="1800" dirty="0" smtClean="0">
                <a:solidFill>
                  <a:schemeClr val="tx2"/>
                </a:solidFill>
                <a:latin typeface="Arial" panose="020B0604020202020204" pitchFamily="34" charset="0"/>
              </a:rPr>
              <a:t>No hi ha ACP ni Drets sense recursos adequats, personal d’atenció suficient i format</a:t>
            </a:r>
          </a:p>
          <a:p>
            <a:pPr algn="just" eaLnBrk="1" hangingPunct="1">
              <a:spcBef>
                <a:spcPct val="0"/>
              </a:spcBef>
              <a:spcAft>
                <a:spcPct val="30000"/>
              </a:spcAft>
              <a:buClr>
                <a:srgbClr val="009999"/>
              </a:buClr>
              <a:buFontTx/>
              <a:buChar char="-"/>
            </a:pPr>
            <a:r>
              <a:rPr lang="ca-ES" altLang="es-ES" sz="1800" dirty="0" smtClean="0">
                <a:solidFill>
                  <a:schemeClr val="tx2"/>
                </a:solidFill>
                <a:latin typeface="Arial" panose="020B0604020202020204" pitchFamily="34" charset="0"/>
              </a:rPr>
              <a:t>Cal avaluar, a cada servei i de forma general, el compliment dels drets en les atencions de llarga durada.</a:t>
            </a:r>
          </a:p>
          <a:p>
            <a:pPr algn="just" eaLnBrk="1" hangingPunct="1">
              <a:spcBef>
                <a:spcPts val="600"/>
              </a:spcBef>
              <a:spcAft>
                <a:spcPct val="30000"/>
              </a:spcAft>
              <a:buClr>
                <a:srgbClr val="009999"/>
              </a:buClr>
              <a:buFontTx/>
              <a:buChar char="-"/>
            </a:pPr>
            <a:r>
              <a:rPr lang="ca-ES" altLang="es-ES" sz="1800" dirty="0" smtClean="0">
                <a:solidFill>
                  <a:schemeClr val="tx2"/>
                </a:solidFill>
                <a:latin typeface="Arial" panose="020B0604020202020204" pitchFamily="34" charset="0"/>
              </a:rPr>
              <a:t>Ens cal major consciència i més formació en DDHH, com en cal en ACP</a:t>
            </a:r>
            <a:endParaRPr lang="ca-ES" altLang="es-ES" sz="18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352800"/>
            <a:ext cx="152400" cy="1524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7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352800"/>
            <a:ext cx="152400" cy="1524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7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352800"/>
            <a:ext cx="152400" cy="1524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58" name="Text Box 6"/>
          <p:cNvSpPr txBox="1">
            <a:spLocks noChangeArrowheads="1"/>
          </p:cNvSpPr>
          <p:nvPr/>
        </p:nvSpPr>
        <p:spPr bwMode="auto">
          <a:xfrm>
            <a:off x="2639616" y="6505346"/>
            <a:ext cx="3168650" cy="34766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3000"/>
              </a:lnSpc>
              <a:spcBef>
                <a:spcPct val="50000"/>
              </a:spcBef>
              <a:buClr>
                <a:srgbClr val="000000"/>
              </a:buClr>
              <a:buFont typeface="Arial" panose="020B0604020202020204" pitchFamily="34" charset="0"/>
              <a:buNone/>
            </a:pPr>
            <a:r>
              <a:rPr lang="ca-ES" altLang="ca-ES" sz="1800">
                <a:solidFill>
                  <a:srgbClr val="FF5050"/>
                </a:solidFill>
                <a:latin typeface="Arial" panose="020B0604020202020204" pitchFamily="34" charset="0"/>
              </a:rPr>
              <a:t>www.fundaciotutelar.org</a:t>
            </a:r>
          </a:p>
        </p:txBody>
      </p:sp>
      <p:pic>
        <p:nvPicPr>
          <p:cNvPr id="7476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101799"/>
            <a:ext cx="6997938" cy="6309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61" name="Text Box 9"/>
          <p:cNvSpPr txBox="1">
            <a:spLocks noChangeArrowheads="1"/>
          </p:cNvSpPr>
          <p:nvPr/>
        </p:nvSpPr>
        <p:spPr bwMode="auto">
          <a:xfrm>
            <a:off x="6888088" y="2348880"/>
            <a:ext cx="2808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a-ES" altLang="ca-ES"/>
              <a:t>www.fundaciotutelar.org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33848"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1 Título"/>
          <p:cNvSpPr txBox="1">
            <a:spLocks/>
          </p:cNvSpPr>
          <p:nvPr/>
        </p:nvSpPr>
        <p:spPr bwMode="auto">
          <a:xfrm>
            <a:off x="407368" y="333376"/>
            <a:ext cx="9865096" cy="79216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ca-ES" sz="3600" b="1" dirty="0">
                <a:solidFill>
                  <a:schemeClr val="bg1"/>
                </a:solidFill>
                <a:latin typeface="Swis721 Hv BT" pitchFamily="34" charset="0"/>
              </a:rPr>
              <a:t>D</a:t>
            </a:r>
            <a:r>
              <a:rPr lang="ca-ES" altLang="ca-ES" sz="3600" b="1" dirty="0">
                <a:solidFill>
                  <a:schemeClr val="bg1"/>
                </a:solidFill>
                <a:latin typeface="Swis721 Hv BT" pitchFamily="34" charset="0"/>
              </a:rPr>
              <a:t>rets Humans</a:t>
            </a:r>
            <a:endParaRPr lang="es-ES" altLang="ca-ES" sz="3600" b="1" dirty="0">
              <a:solidFill>
                <a:schemeClr val="bg1"/>
              </a:solidFill>
              <a:latin typeface="Swis721 Hv BT" pitchFamily="34" charset="0"/>
            </a:endParaRPr>
          </a:p>
        </p:txBody>
      </p:sp>
      <p:sp>
        <p:nvSpPr>
          <p:cNvPr id="5124" name="Rectángulo 1"/>
          <p:cNvSpPr>
            <a:spLocks noChangeArrowheads="1"/>
          </p:cNvSpPr>
          <p:nvPr/>
        </p:nvSpPr>
        <p:spPr bwMode="auto">
          <a:xfrm>
            <a:off x="335360" y="1484313"/>
            <a:ext cx="11305256" cy="3843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20000"/>
              </a:lnSpc>
              <a:spcBef>
                <a:spcPts val="800"/>
              </a:spcBef>
              <a:buClr>
                <a:srgbClr val="009999"/>
              </a:buClr>
              <a:buNone/>
            </a:pPr>
            <a:r>
              <a:rPr lang="ca-ES" altLang="es-ES" sz="2400" dirty="0" smtClean="0">
                <a:solidFill>
                  <a:schemeClr val="tx2"/>
                </a:solidFill>
                <a:latin typeface="Arial" panose="020B0604020202020204" pitchFamily="34" charset="0"/>
              </a:rPr>
              <a:t>Des de la seva concepció, els Drets Humans corresponen a totes les persones pel simple fet de la seva condició humana, són universals i indivisibles. </a:t>
            </a:r>
            <a:r>
              <a:rPr lang="ca-ES" altLang="es-ES" sz="2400" dirty="0" smtClean="0">
                <a:solidFill>
                  <a:srgbClr val="91180B"/>
                </a:solidFill>
                <a:latin typeface="Arial" panose="020B0604020202020204" pitchFamily="34" charset="0"/>
              </a:rPr>
              <a:t>TOTS TENIM ELS MATEIXOS DRETS</a:t>
            </a:r>
            <a:r>
              <a:rPr lang="ca-ES" altLang="es-ES" sz="2400" dirty="0" smtClean="0">
                <a:solidFill>
                  <a:schemeClr val="tx2"/>
                </a:solidFill>
                <a:latin typeface="Arial" panose="020B0604020202020204" pitchFamily="34" charset="0"/>
              </a:rPr>
              <a:t>!</a:t>
            </a:r>
          </a:p>
          <a:p>
            <a:pPr algn="just" eaLnBrk="1" hangingPunct="1">
              <a:lnSpc>
                <a:spcPct val="120000"/>
              </a:lnSpc>
              <a:spcBef>
                <a:spcPts val="800"/>
              </a:spcBef>
              <a:buClr>
                <a:srgbClr val="009999"/>
              </a:buClr>
              <a:buNone/>
            </a:pPr>
            <a:r>
              <a:rPr lang="ca-ES" altLang="es-ES" sz="2400" dirty="0" smtClean="0">
                <a:solidFill>
                  <a:schemeClr val="tx2"/>
                </a:solidFill>
                <a:latin typeface="Arial" panose="020B0604020202020204" pitchFamily="34" charset="0"/>
              </a:rPr>
              <a:t>Tanmateix, algunes condicions de la persona, depenent de contextos polítics, socials, culturals i econòmics, suposen dificultats addicionals per possibilitar-ne el gaudiment (raça, gènere, capacitat, pobresa...).</a:t>
            </a:r>
          </a:p>
          <a:p>
            <a:pPr algn="just" eaLnBrk="1" hangingPunct="1">
              <a:lnSpc>
                <a:spcPct val="120000"/>
              </a:lnSpc>
              <a:spcBef>
                <a:spcPts val="800"/>
              </a:spcBef>
              <a:buClr>
                <a:srgbClr val="009999"/>
              </a:buClr>
              <a:buNone/>
            </a:pPr>
            <a:r>
              <a:rPr lang="ca-ES" altLang="es-ES" sz="2400" dirty="0" smtClean="0">
                <a:solidFill>
                  <a:schemeClr val="tx2"/>
                </a:solidFill>
                <a:latin typeface="Arial" panose="020B0604020202020204" pitchFamily="34" charset="0"/>
              </a:rPr>
              <a:t>L’edat i les conseqüències generalment associades a l’envelliment, o la discapacitat, també poden suposar un obstacle.  </a:t>
            </a:r>
            <a:endParaRPr lang="ca-ES" altLang="es-ES" sz="24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2852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1 Título"/>
          <p:cNvSpPr txBox="1">
            <a:spLocks/>
          </p:cNvSpPr>
          <p:nvPr/>
        </p:nvSpPr>
        <p:spPr bwMode="auto">
          <a:xfrm>
            <a:off x="1093787" y="333375"/>
            <a:ext cx="9250685" cy="1150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ca-ES" sz="3600" b="1" dirty="0">
                <a:solidFill>
                  <a:schemeClr val="bg1"/>
                </a:solidFill>
                <a:latin typeface="Swis721 Hv BT" pitchFamily="34" charset="0"/>
              </a:rPr>
              <a:t>No hi h</a:t>
            </a:r>
            <a:r>
              <a:rPr lang="ca-ES" altLang="ca-ES" sz="3600" b="1" dirty="0">
                <a:solidFill>
                  <a:schemeClr val="bg1"/>
                </a:solidFill>
                <a:latin typeface="Swis721 Hv BT" pitchFamily="34" charset="0"/>
              </a:rPr>
              <a:t>a cap instrument de DDHH i Persones Gran</a:t>
            </a:r>
            <a:endParaRPr lang="es-ES" altLang="ca-ES" sz="3600" b="1" dirty="0">
              <a:solidFill>
                <a:schemeClr val="bg1"/>
              </a:solidFill>
              <a:latin typeface="Swis721 Hv BT" pitchFamily="34" charset="0"/>
            </a:endParaRPr>
          </a:p>
        </p:txBody>
      </p:sp>
      <p:sp>
        <p:nvSpPr>
          <p:cNvPr id="6148" name="Rectángulo 1"/>
          <p:cNvSpPr>
            <a:spLocks noChangeArrowheads="1"/>
          </p:cNvSpPr>
          <p:nvPr/>
        </p:nvSpPr>
        <p:spPr bwMode="auto">
          <a:xfrm>
            <a:off x="839416" y="1628776"/>
            <a:ext cx="10657183" cy="461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609600" indent="-609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990600" indent="-5334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371600" indent="-4572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52600" indent="-3810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209800" indent="-3810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670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1242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814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38600" indent="-3810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20000"/>
              </a:lnSpc>
              <a:spcBef>
                <a:spcPts val="800"/>
              </a:spcBef>
              <a:buClr>
                <a:srgbClr val="009999"/>
              </a:buClr>
              <a:buNone/>
            </a:pPr>
            <a:r>
              <a:rPr lang="ca-ES" altLang="es-ES" sz="2000" dirty="0" smtClean="0">
                <a:solidFill>
                  <a:schemeClr val="tx2"/>
                </a:solidFill>
                <a:latin typeface="Arial" panose="020B0604020202020204" pitchFamily="34" charset="0"/>
              </a:rPr>
              <a:t>Instruments de Drets Humans de les NACIONS UNIDES:</a:t>
            </a:r>
          </a:p>
          <a:p>
            <a:pPr algn="just" eaLnBrk="1" hangingPunct="1">
              <a:lnSpc>
                <a:spcPct val="120000"/>
              </a:lnSpc>
              <a:spcBef>
                <a:spcPts val="800"/>
              </a:spcBef>
              <a:buClr>
                <a:srgbClr val="009999"/>
              </a:buClr>
              <a:buFontTx/>
              <a:buChar char="-"/>
            </a:pPr>
            <a:r>
              <a:rPr lang="ca-ES" altLang="es-ES" sz="1400" dirty="0" smtClean="0">
                <a:solidFill>
                  <a:schemeClr val="tx2"/>
                </a:solidFill>
                <a:latin typeface="Arial" panose="020B0604020202020204" pitchFamily="34" charset="0"/>
              </a:rPr>
              <a:t>1945 </a:t>
            </a:r>
            <a:r>
              <a:rPr lang="ca-ES" altLang="es-ES" sz="1400" b="1" dirty="0" smtClean="0">
                <a:solidFill>
                  <a:schemeClr val="tx2"/>
                </a:solidFill>
                <a:latin typeface="Arial" panose="020B0604020202020204" pitchFamily="34" charset="0"/>
              </a:rPr>
              <a:t>Declaració Universal dels Drets Humans</a:t>
            </a:r>
          </a:p>
          <a:p>
            <a:pPr algn="just" eaLnBrk="1" hangingPunct="1">
              <a:lnSpc>
                <a:spcPct val="120000"/>
              </a:lnSpc>
              <a:spcBef>
                <a:spcPts val="800"/>
              </a:spcBef>
              <a:buClr>
                <a:srgbClr val="009999"/>
              </a:buClr>
              <a:buFontTx/>
              <a:buChar char="-"/>
            </a:pPr>
            <a:r>
              <a:rPr lang="ca-ES" altLang="es-ES" sz="1400" dirty="0" smtClean="0">
                <a:solidFill>
                  <a:schemeClr val="tx2"/>
                </a:solidFill>
                <a:latin typeface="Arial" panose="020B0604020202020204" pitchFamily="34" charset="0"/>
              </a:rPr>
              <a:t>1965  Convenció internacional sobre l'eliminació de totes les formes de discriminació racial</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1966  Pacte Internacional de Drets Civils i Polítics</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1966  Pacte Internacional de Drets Econòmics, Socials i Culturals</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1979  Convenció sobre l'eliminació de totes les formes de discriminació contra la dona</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1984  Convenció contra la tortura i altres tractes o penes cruels, inhumans o degradants</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1989 Convenció sobre els drets del nen</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1990 Convenció internacional sobre la protecció dels drets de tots els treballadors </a:t>
            </a:r>
            <a:r>
              <a:rPr lang="ca-ES" altLang="es-ES" sz="1400" dirty="0" err="1" smtClean="0">
                <a:solidFill>
                  <a:schemeClr val="tx2"/>
                </a:solidFill>
                <a:latin typeface="Arial" panose="020B0604020202020204" pitchFamily="34" charset="0"/>
              </a:rPr>
              <a:t>migrants</a:t>
            </a:r>
            <a:r>
              <a:rPr lang="ca-ES" altLang="es-ES" sz="1400" dirty="0" smtClean="0">
                <a:solidFill>
                  <a:schemeClr val="tx2"/>
                </a:solidFill>
                <a:latin typeface="Arial" panose="020B0604020202020204" pitchFamily="34" charset="0"/>
              </a:rPr>
              <a:t> i dels seus familiars</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dirty="0" smtClean="0">
                <a:solidFill>
                  <a:schemeClr val="tx2"/>
                </a:solidFill>
                <a:latin typeface="Arial" panose="020B0604020202020204" pitchFamily="34" charset="0"/>
              </a:rPr>
              <a:t>2006   Convenció internacional per a la protecció de totes les persones contra les desaparicions forçades</a:t>
            </a:r>
          </a:p>
          <a:p>
            <a:pPr algn="just" eaLnBrk="1" hangingPunct="1">
              <a:lnSpc>
                <a:spcPct val="120000"/>
              </a:lnSpc>
              <a:spcBef>
                <a:spcPts val="800"/>
              </a:spcBef>
              <a:buClr>
                <a:srgbClr val="009999"/>
              </a:buClr>
              <a:buFont typeface="Lucida Sans Unicode" panose="020B0602030504020204" pitchFamily="34" charset="0"/>
              <a:buChar char="•"/>
            </a:pPr>
            <a:r>
              <a:rPr lang="ca-ES" altLang="es-ES" sz="1400" b="1" dirty="0" smtClean="0">
                <a:solidFill>
                  <a:schemeClr val="tx2"/>
                </a:solidFill>
                <a:latin typeface="Arial" panose="020B0604020202020204" pitchFamily="34" charset="0"/>
              </a:rPr>
              <a:t>2006  Convenció sobre els drets de les persones amb discapacitat</a:t>
            </a:r>
          </a:p>
          <a:p>
            <a:pPr algn="just" eaLnBrk="1" hangingPunct="1">
              <a:lnSpc>
                <a:spcPct val="120000"/>
              </a:lnSpc>
              <a:spcBef>
                <a:spcPts val="800"/>
              </a:spcBef>
              <a:buClr>
                <a:srgbClr val="009999"/>
              </a:buClr>
              <a:buNone/>
            </a:pPr>
            <a:endParaRPr lang="es-ES" altLang="es-ES" sz="2400" dirty="0">
              <a:solidFill>
                <a:schemeClr val="tx2"/>
              </a:solidFill>
              <a:latin typeface="Arial" panose="020B0604020202020204" pitchFamily="34" charset="0"/>
            </a:endParaRPr>
          </a:p>
        </p:txBody>
      </p:sp>
      <p:pic>
        <p:nvPicPr>
          <p:cNvPr id="615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36263" y="5402263"/>
            <a:ext cx="1455737" cy="145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1704"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15" name="1 Título"/>
          <p:cNvSpPr txBox="1">
            <a:spLocks/>
          </p:cNvSpPr>
          <p:nvPr/>
        </p:nvSpPr>
        <p:spPr bwMode="auto">
          <a:xfrm>
            <a:off x="263353" y="333375"/>
            <a:ext cx="9793087" cy="1150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ca-ES" sz="3600" b="1" dirty="0">
                <a:solidFill>
                  <a:schemeClr val="bg1"/>
                </a:solidFill>
                <a:latin typeface="Swis721 Hv BT" pitchFamily="34" charset="0"/>
              </a:rPr>
              <a:t>No hi h</a:t>
            </a:r>
            <a:r>
              <a:rPr lang="ca-ES" altLang="ca-ES" sz="3600" b="1" dirty="0">
                <a:solidFill>
                  <a:schemeClr val="bg1"/>
                </a:solidFill>
                <a:latin typeface="Swis721 Hv BT" pitchFamily="34" charset="0"/>
              </a:rPr>
              <a:t>a cap instrument de DDHH i Persones Gran</a:t>
            </a:r>
            <a:endParaRPr lang="es-ES" altLang="ca-ES" sz="3600" b="1" dirty="0">
              <a:solidFill>
                <a:schemeClr val="bg1"/>
              </a:solidFill>
              <a:latin typeface="Swis721 Hv BT" pitchFamily="34" charset="0"/>
            </a:endParaRPr>
          </a:p>
        </p:txBody>
      </p:sp>
      <p:sp>
        <p:nvSpPr>
          <p:cNvPr id="90116" name="Rectángulo 1"/>
          <p:cNvSpPr>
            <a:spLocks noChangeArrowheads="1"/>
          </p:cNvSpPr>
          <p:nvPr/>
        </p:nvSpPr>
        <p:spPr bwMode="auto">
          <a:xfrm>
            <a:off x="263353" y="1773238"/>
            <a:ext cx="9864176" cy="4224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20000"/>
              </a:lnSpc>
              <a:spcBef>
                <a:spcPts val="800"/>
              </a:spcBef>
              <a:buClr>
                <a:srgbClr val="009999"/>
              </a:buClr>
              <a:buNone/>
            </a:pPr>
            <a:r>
              <a:rPr lang="ca-ES" altLang="es-ES" sz="1800" dirty="0" smtClean="0">
                <a:solidFill>
                  <a:schemeClr val="tx2"/>
                </a:solidFill>
                <a:latin typeface="Arial" panose="020B0604020202020204" pitchFamily="34" charset="0"/>
              </a:rPr>
              <a:t>El Consell d’Europa va promoure la Convenció Europea de Drets Humans el 1950 i la va dotar d’un control judicial internacional, vinculant pels estats membres: el TRIBUNAL EUROPEU DELS DRETS HUMANS, amb seu a Estrasburg;</a:t>
            </a:r>
          </a:p>
          <a:p>
            <a:pPr algn="just" eaLnBrk="1" hangingPunct="1">
              <a:lnSpc>
                <a:spcPct val="120000"/>
              </a:lnSpc>
              <a:spcBef>
                <a:spcPts val="800"/>
              </a:spcBef>
              <a:buClr>
                <a:srgbClr val="009999"/>
              </a:buClr>
              <a:buNone/>
            </a:pPr>
            <a:endParaRPr lang="ca-ES" altLang="es-ES" sz="1800" dirty="0" smtClean="0">
              <a:solidFill>
                <a:schemeClr val="tx2"/>
              </a:solidFill>
              <a:latin typeface="Arial" panose="020B0604020202020204" pitchFamily="34" charset="0"/>
            </a:endParaRPr>
          </a:p>
          <a:p>
            <a:pPr algn="just" eaLnBrk="1" hangingPunct="1">
              <a:lnSpc>
                <a:spcPct val="120000"/>
              </a:lnSpc>
              <a:spcBef>
                <a:spcPts val="800"/>
              </a:spcBef>
              <a:buClr>
                <a:srgbClr val="009999"/>
              </a:buClr>
              <a:buNone/>
            </a:pPr>
            <a:r>
              <a:rPr lang="ca-ES" altLang="es-ES" sz="1800" dirty="0" smtClean="0">
                <a:solidFill>
                  <a:schemeClr val="tx2"/>
                </a:solidFill>
                <a:latin typeface="Arial" panose="020B0604020202020204" pitchFamily="34" charset="0"/>
              </a:rPr>
              <a:t>La Unió Europea, al seu torn, es va dotar el 2007 d’una CARTA DE DRETS FONAMENTALS DE LA UNIÓ EUROPEA, que també és vinculant pels Estats membres. El Tribunal de Justícia de la Unió Europea pot conèixer de la vulneració d’aquests drets. </a:t>
            </a:r>
          </a:p>
          <a:p>
            <a:pPr algn="just" eaLnBrk="1" hangingPunct="1">
              <a:lnSpc>
                <a:spcPct val="120000"/>
              </a:lnSpc>
              <a:spcBef>
                <a:spcPts val="800"/>
              </a:spcBef>
              <a:buClr>
                <a:srgbClr val="009999"/>
              </a:buClr>
              <a:buNone/>
            </a:pPr>
            <a:r>
              <a:rPr lang="ca-ES" altLang="es-ES" sz="1400" dirty="0" smtClean="0">
                <a:solidFill>
                  <a:schemeClr val="tx2"/>
                </a:solidFill>
                <a:latin typeface="Arial" panose="020B0604020202020204" pitchFamily="34" charset="0"/>
              </a:rPr>
              <a:t>-Art 25, reconeix el dret de les persones grans a portar una vida digna i independent, i a participar en la vida social i cultural;</a:t>
            </a:r>
          </a:p>
          <a:p>
            <a:pPr algn="just" eaLnBrk="1" hangingPunct="1">
              <a:lnSpc>
                <a:spcPct val="120000"/>
              </a:lnSpc>
              <a:spcBef>
                <a:spcPts val="800"/>
              </a:spcBef>
              <a:buClr>
                <a:srgbClr val="009999"/>
              </a:buClr>
              <a:buNone/>
            </a:pPr>
            <a:r>
              <a:rPr lang="ca-ES" altLang="es-ES" sz="1400" dirty="0" smtClean="0">
                <a:solidFill>
                  <a:schemeClr val="tx2"/>
                </a:solidFill>
                <a:latin typeface="Arial" panose="020B0604020202020204" pitchFamily="34" charset="0"/>
              </a:rPr>
              <a:t>-Art 26 reconeix i respecta el dret de les persones amb discapacitat a beneficiar-se de mesures que garanteixin autonomia, la integració social i professional i la participació en la vida de la comunitat</a:t>
            </a:r>
          </a:p>
          <a:p>
            <a:pPr algn="just" eaLnBrk="1" hangingPunct="1">
              <a:lnSpc>
                <a:spcPct val="120000"/>
              </a:lnSpc>
              <a:spcBef>
                <a:spcPts val="800"/>
              </a:spcBef>
              <a:buClr>
                <a:srgbClr val="009999"/>
              </a:buClr>
              <a:buNone/>
            </a:pPr>
            <a:endParaRPr lang="ca-ES" altLang="es-ES" sz="1400" dirty="0">
              <a:solidFill>
                <a:schemeClr val="tx2"/>
              </a:solidFill>
              <a:latin typeface="Arial" panose="020B0604020202020204" pitchFamily="34" charset="0"/>
            </a:endParaRPr>
          </a:p>
        </p:txBody>
      </p:sp>
      <p:pic>
        <p:nvPicPr>
          <p:cNvPr id="9011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8505" y="2852738"/>
            <a:ext cx="1908175" cy="76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118"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52967" y="5572125"/>
            <a:ext cx="1763712" cy="112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568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39" name="1 Título"/>
          <p:cNvSpPr txBox="1">
            <a:spLocks/>
          </p:cNvSpPr>
          <p:nvPr/>
        </p:nvSpPr>
        <p:spPr bwMode="auto">
          <a:xfrm>
            <a:off x="551384" y="333375"/>
            <a:ext cx="10081120" cy="1150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ca-ES" sz="3600" b="1" dirty="0">
                <a:solidFill>
                  <a:schemeClr val="bg1"/>
                </a:solidFill>
                <a:latin typeface="Swis721 Hv BT" pitchFamily="34" charset="0"/>
              </a:rPr>
              <a:t>No hi h</a:t>
            </a:r>
            <a:r>
              <a:rPr lang="ca-ES" altLang="ca-ES" sz="3600" b="1" dirty="0">
                <a:solidFill>
                  <a:schemeClr val="bg1"/>
                </a:solidFill>
                <a:latin typeface="Swis721 Hv BT" pitchFamily="34" charset="0"/>
              </a:rPr>
              <a:t>a cap instrument de DDHH i Persones Gran</a:t>
            </a:r>
            <a:endParaRPr lang="es-ES" altLang="ca-ES" sz="3600" b="1" dirty="0">
              <a:solidFill>
                <a:schemeClr val="bg1"/>
              </a:solidFill>
              <a:latin typeface="Swis721 Hv BT" pitchFamily="34" charset="0"/>
            </a:endParaRPr>
          </a:p>
        </p:txBody>
      </p:sp>
      <p:sp>
        <p:nvSpPr>
          <p:cNvPr id="91140" name="Rectángulo 1"/>
          <p:cNvSpPr>
            <a:spLocks noChangeArrowheads="1"/>
          </p:cNvSpPr>
          <p:nvPr/>
        </p:nvSpPr>
        <p:spPr bwMode="auto">
          <a:xfrm>
            <a:off x="551384" y="1628776"/>
            <a:ext cx="10081120" cy="3428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20000"/>
              </a:lnSpc>
              <a:spcBef>
                <a:spcPts val="800"/>
              </a:spcBef>
              <a:buClr>
                <a:srgbClr val="009999"/>
              </a:buClr>
              <a:buNone/>
            </a:pPr>
            <a:r>
              <a:rPr lang="ca-ES" altLang="es-ES" sz="1800" dirty="0" smtClean="0">
                <a:solidFill>
                  <a:schemeClr val="tx2"/>
                </a:solidFill>
                <a:latin typeface="Arial" panose="020B0604020202020204" pitchFamily="34" charset="0"/>
              </a:rPr>
              <a:t>El 2002, buscant millorar la cobertura dels drets de les persones grans, però sense dotar-lo de força vinculant (</a:t>
            </a:r>
            <a:r>
              <a:rPr lang="ca-ES" altLang="es-ES" sz="1800" dirty="0" err="1" smtClean="0">
                <a:solidFill>
                  <a:schemeClr val="tx2"/>
                </a:solidFill>
                <a:latin typeface="Arial" panose="020B0604020202020204" pitchFamily="34" charset="0"/>
              </a:rPr>
              <a:t>Soft</a:t>
            </a:r>
            <a:r>
              <a:rPr lang="ca-ES" altLang="es-ES" sz="1800" dirty="0" smtClean="0">
                <a:solidFill>
                  <a:schemeClr val="tx2"/>
                </a:solidFill>
                <a:latin typeface="Arial" panose="020B0604020202020204" pitchFamily="34" charset="0"/>
              </a:rPr>
              <a:t> </a:t>
            </a:r>
            <a:r>
              <a:rPr lang="ca-ES" altLang="es-ES" sz="1800" dirty="0" err="1" smtClean="0">
                <a:solidFill>
                  <a:schemeClr val="tx2"/>
                </a:solidFill>
                <a:latin typeface="Arial" panose="020B0604020202020204" pitchFamily="34" charset="0"/>
              </a:rPr>
              <a:t>Human</a:t>
            </a:r>
            <a:r>
              <a:rPr lang="ca-ES" altLang="es-ES" sz="1800" dirty="0" smtClean="0">
                <a:solidFill>
                  <a:schemeClr val="tx2"/>
                </a:solidFill>
                <a:latin typeface="Arial" panose="020B0604020202020204" pitchFamily="34" charset="0"/>
              </a:rPr>
              <a:t> </a:t>
            </a:r>
            <a:r>
              <a:rPr lang="ca-ES" altLang="es-ES" sz="1800" dirty="0" err="1" smtClean="0">
                <a:solidFill>
                  <a:schemeClr val="tx2"/>
                </a:solidFill>
                <a:latin typeface="Arial" panose="020B0604020202020204" pitchFamily="34" charset="0"/>
              </a:rPr>
              <a:t>Rights</a:t>
            </a:r>
            <a:r>
              <a:rPr lang="ca-ES" altLang="es-ES" sz="1800" dirty="0" smtClean="0">
                <a:solidFill>
                  <a:schemeClr val="tx2"/>
                </a:solidFill>
                <a:latin typeface="Arial" panose="020B0604020202020204" pitchFamily="34" charset="0"/>
              </a:rPr>
              <a:t>), es va aprovar el PLA D’ACCIÓ INTERNACIONAL DE MADRID SOBRE L’ENVELLIMENT.</a:t>
            </a:r>
          </a:p>
          <a:p>
            <a:pPr algn="just" eaLnBrk="1" hangingPunct="1">
              <a:lnSpc>
                <a:spcPct val="120000"/>
              </a:lnSpc>
              <a:spcBef>
                <a:spcPts val="800"/>
              </a:spcBef>
              <a:buClr>
                <a:srgbClr val="009999"/>
              </a:buClr>
              <a:buNone/>
            </a:pPr>
            <a:r>
              <a:rPr lang="ca-ES" altLang="es-ES" sz="1800" dirty="0" smtClean="0">
                <a:solidFill>
                  <a:schemeClr val="tx2"/>
                </a:solidFill>
                <a:latin typeface="Arial" panose="020B0604020202020204" pitchFamily="34" charset="0"/>
              </a:rPr>
              <a:t>Aquest document internacional sobre envelliment. Preveia accions en 3 àmbits: -Envelliment i desenvolupament; -Foment de la salut i el benestar; -Entorns propicis i favorables.</a:t>
            </a:r>
          </a:p>
          <a:p>
            <a:pPr algn="just" eaLnBrk="1" hangingPunct="1">
              <a:lnSpc>
                <a:spcPct val="120000"/>
              </a:lnSpc>
              <a:spcBef>
                <a:spcPts val="800"/>
              </a:spcBef>
              <a:buClr>
                <a:srgbClr val="009999"/>
              </a:buClr>
              <a:buNone/>
            </a:pPr>
            <a:r>
              <a:rPr lang="ca-ES" altLang="es-ES" sz="1800" dirty="0" smtClean="0">
                <a:solidFill>
                  <a:schemeClr val="tx2"/>
                </a:solidFill>
                <a:latin typeface="Arial" panose="020B0604020202020204" pitchFamily="34" charset="0"/>
              </a:rPr>
              <a:t>També apostava per involucrar més les persones grans i les seves organitzacions en la presa de decisions que els afecten. El seguiment dels acords ha estat molt feble i, generalment, no s’ha tingut en compte</a:t>
            </a:r>
          </a:p>
          <a:p>
            <a:pPr algn="just" eaLnBrk="1" hangingPunct="1">
              <a:lnSpc>
                <a:spcPct val="120000"/>
              </a:lnSpc>
              <a:spcBef>
                <a:spcPts val="800"/>
              </a:spcBef>
              <a:buClr>
                <a:srgbClr val="009999"/>
              </a:buClr>
              <a:buNone/>
            </a:pPr>
            <a:r>
              <a:rPr lang="ca-ES" altLang="es-ES" sz="2000" dirty="0" smtClean="0">
                <a:solidFill>
                  <a:schemeClr val="tx2"/>
                </a:solidFill>
                <a:latin typeface="Arial" panose="020B0604020202020204" pitchFamily="34" charset="0"/>
              </a:rPr>
              <a:t>PER AQUEST MOTIU, MOLTA GENT PLANTEJA UNA CONVENCIÓ VINCULANT</a:t>
            </a:r>
            <a:endParaRPr lang="ca-ES" altLang="es-ES" sz="20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27648" y="331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1 Título"/>
          <p:cNvSpPr txBox="1">
            <a:spLocks/>
          </p:cNvSpPr>
          <p:nvPr/>
        </p:nvSpPr>
        <p:spPr bwMode="auto">
          <a:xfrm>
            <a:off x="479376" y="333375"/>
            <a:ext cx="9361040" cy="7191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a-ES" altLang="ca-ES" sz="3600" b="1" dirty="0">
                <a:solidFill>
                  <a:schemeClr val="bg1"/>
                </a:solidFill>
                <a:latin typeface="Swis721 Hv BT" pitchFamily="34" charset="0"/>
              </a:rPr>
              <a:t>Drets humans i ACP</a:t>
            </a:r>
            <a:endParaRPr lang="es-ES" altLang="ca-ES" sz="3600" b="1" dirty="0">
              <a:solidFill>
                <a:schemeClr val="bg1"/>
              </a:solidFill>
              <a:latin typeface="Swis721 Hv BT" pitchFamily="34" charset="0"/>
            </a:endParaRPr>
          </a:p>
        </p:txBody>
      </p:sp>
      <p:sp>
        <p:nvSpPr>
          <p:cNvPr id="9220" name="Rectángulo 1"/>
          <p:cNvSpPr>
            <a:spLocks noChangeArrowheads="1"/>
          </p:cNvSpPr>
          <p:nvPr/>
        </p:nvSpPr>
        <p:spPr bwMode="auto">
          <a:xfrm>
            <a:off x="479376" y="1268413"/>
            <a:ext cx="9217075"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600"/>
              </a:spcBef>
              <a:buClr>
                <a:srgbClr val="009999"/>
              </a:buClr>
              <a:buNone/>
            </a:pPr>
            <a:r>
              <a:rPr lang="ca-ES" altLang="es-ES" sz="1800" b="1" dirty="0" smtClean="0">
                <a:solidFill>
                  <a:schemeClr val="tx2"/>
                </a:solidFill>
                <a:latin typeface="Arial" panose="020B0604020202020204" pitchFamily="34" charset="0"/>
              </a:rPr>
              <a:t>Alguns estàndards de DRETS HUMANS rellevants en ATENCIÓ CENTRADA EN LA PERSONA:</a:t>
            </a:r>
          </a:p>
          <a:p>
            <a:pPr algn="just" eaLnBrk="1" hangingPunct="1">
              <a:spcBef>
                <a:spcPts val="600"/>
              </a:spcBef>
              <a:buClr>
                <a:srgbClr val="009999"/>
              </a:buClr>
              <a:buNone/>
            </a:pPr>
            <a:endParaRPr lang="ca-ES" altLang="es-ES" sz="1800" b="1" dirty="0" smtClean="0">
              <a:solidFill>
                <a:schemeClr val="tx2"/>
              </a:solidFill>
              <a:latin typeface="Arial" panose="020B0604020202020204" pitchFamily="34" charset="0"/>
            </a:endParaRPr>
          </a:p>
          <a:p>
            <a:pPr algn="just" eaLnBrk="1" hangingPunct="1">
              <a:spcBef>
                <a:spcPts val="600"/>
              </a:spcBef>
              <a:buClr>
                <a:srgbClr val="009999"/>
              </a:buClr>
              <a:buNone/>
            </a:pPr>
            <a:r>
              <a:rPr lang="ca-ES" altLang="es-ES" sz="1800" b="1" dirty="0" smtClean="0">
                <a:solidFill>
                  <a:schemeClr val="tx2"/>
                </a:solidFill>
                <a:latin typeface="Arial" panose="020B0604020202020204" pitchFamily="34" charset="0"/>
              </a:rPr>
              <a:t>Dret a la vida:</a:t>
            </a:r>
            <a:r>
              <a:rPr lang="ca-ES" altLang="es-ES" sz="1800" dirty="0" smtClean="0">
                <a:solidFill>
                  <a:schemeClr val="tx2"/>
                </a:solidFill>
                <a:latin typeface="Arial" panose="020B0604020202020204" pitchFamily="34" charset="0"/>
              </a:rPr>
              <a:t> Comporta el deure d’establir mesures per salvaguardar aquest dret, del qual en són garants els gestors de serveis residencials, per exemple; Suposa, per exemple, evitar riscos en l’entorn, i comporta el deure de millorar progressivament les mesures de seguretat, sense restringir altres drets.</a:t>
            </a:r>
          </a:p>
          <a:p>
            <a:pPr algn="just" eaLnBrk="1" hangingPunct="1">
              <a:spcBef>
                <a:spcPts val="600"/>
              </a:spcBef>
              <a:buClr>
                <a:srgbClr val="009999"/>
              </a:buClr>
              <a:buNone/>
            </a:pPr>
            <a:endParaRPr lang="ca-ES" altLang="es-ES" sz="1800" dirty="0" smtClean="0">
              <a:solidFill>
                <a:schemeClr val="tx2"/>
              </a:solidFill>
              <a:latin typeface="Arial" panose="020B0604020202020204" pitchFamily="34" charset="0"/>
            </a:endParaRPr>
          </a:p>
          <a:p>
            <a:pPr algn="just" eaLnBrk="1" hangingPunct="1">
              <a:spcBef>
                <a:spcPts val="600"/>
              </a:spcBef>
              <a:buClr>
                <a:srgbClr val="009999"/>
              </a:buClr>
              <a:buNone/>
            </a:pPr>
            <a:r>
              <a:rPr lang="ca-ES" altLang="es-ES" sz="1800" b="1" dirty="0" smtClean="0">
                <a:solidFill>
                  <a:schemeClr val="tx2"/>
                </a:solidFill>
                <a:latin typeface="Arial" panose="020B0604020202020204" pitchFamily="34" charset="0"/>
              </a:rPr>
              <a:t>Prohibició de la tortura i tractes inhumans i degradants:</a:t>
            </a:r>
            <a:r>
              <a:rPr lang="ca-ES" altLang="es-ES" sz="1800" dirty="0" smtClean="0">
                <a:solidFill>
                  <a:schemeClr val="tx2"/>
                </a:solidFill>
                <a:latin typeface="Arial" panose="020B0604020202020204" pitchFamily="34" charset="0"/>
              </a:rPr>
              <a:t> Inclou qualsevol tracte que produeixi mal o patiment, produeixi por, angoixa o es fa sentir a la persona inferior o humiliada. Les situacions d’institucionalització són vistes com a situacions on potencialment es poden donar algunes d’aquestes conductes, sobretot quan no hi ha el personal adequat, aquest no està suficientment format, falla la supervisió… Els problemes de comportament d’algunes persones poden incrementar el risc de vulneració;</a:t>
            </a:r>
            <a:r>
              <a:rPr lang="es-ES" altLang="es-ES" sz="1800" dirty="0" smtClean="0">
                <a:solidFill>
                  <a:schemeClr val="tx2"/>
                </a:solidFill>
                <a:latin typeface="Arial" panose="020B0604020202020204" pitchFamily="34" charset="0"/>
              </a:rPr>
              <a:t>  </a:t>
            </a:r>
            <a:endParaRPr lang="ca-ES" altLang="es-ES" sz="18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83632"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3" name="1 Título"/>
          <p:cNvSpPr txBox="1">
            <a:spLocks/>
          </p:cNvSpPr>
          <p:nvPr/>
        </p:nvSpPr>
        <p:spPr bwMode="auto">
          <a:xfrm>
            <a:off x="407368" y="333375"/>
            <a:ext cx="9145016" cy="7191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a-ES" altLang="ca-ES" sz="3600" b="1">
                <a:solidFill>
                  <a:schemeClr val="bg1"/>
                </a:solidFill>
                <a:latin typeface="Swis721 Hv BT" pitchFamily="34" charset="0"/>
              </a:rPr>
              <a:t>Drets humans i ACP</a:t>
            </a:r>
            <a:endParaRPr lang="es-ES" altLang="ca-ES" sz="3600" b="1">
              <a:solidFill>
                <a:schemeClr val="bg1"/>
              </a:solidFill>
              <a:latin typeface="Swis721 Hv BT" pitchFamily="34" charset="0"/>
            </a:endParaRPr>
          </a:p>
        </p:txBody>
      </p:sp>
      <p:sp>
        <p:nvSpPr>
          <p:cNvPr id="92164" name="Rectángulo 1"/>
          <p:cNvSpPr>
            <a:spLocks noChangeArrowheads="1"/>
          </p:cNvSpPr>
          <p:nvPr/>
        </p:nvSpPr>
        <p:spPr bwMode="auto">
          <a:xfrm>
            <a:off x="407368" y="1412875"/>
            <a:ext cx="9289083" cy="419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spcAft>
                <a:spcPct val="40000"/>
              </a:spcAft>
              <a:buClr>
                <a:srgbClr val="009999"/>
              </a:buClr>
              <a:buFontTx/>
              <a:buNone/>
            </a:pPr>
            <a:r>
              <a:rPr lang="ca-ES" altLang="es-ES" sz="1800" b="1" dirty="0" smtClean="0">
                <a:solidFill>
                  <a:schemeClr val="tx2"/>
                </a:solidFill>
                <a:latin typeface="Arial" panose="020B0604020202020204" pitchFamily="34" charset="0"/>
              </a:rPr>
              <a:t>Dret a la Llibertat (i a no ser-ne privat arbitràriament):</a:t>
            </a:r>
            <a:r>
              <a:rPr lang="ca-ES" altLang="es-ES" sz="1800" dirty="0" smtClean="0">
                <a:solidFill>
                  <a:schemeClr val="tx2"/>
                </a:solidFill>
                <a:latin typeface="Arial" panose="020B0604020202020204" pitchFamily="34" charset="0"/>
              </a:rPr>
              <a:t> Hi ha situacions en les que hi ha un alt potencial de vulneració d’aquest dret. Des de les restriccions mecàniques o químiques, com la reclusió en espais tancats o l’internament involuntari en institucions… Algunes vulneracions poden ser de baixa intensitat, però amb els mateixos efectes (Per exemple: ignorar la voluntat i les peticions de la persona que precisa suports per desplaçar-se i negar-los-hi);</a:t>
            </a:r>
          </a:p>
          <a:p>
            <a:pPr algn="just" eaLnBrk="1" hangingPunct="1">
              <a:spcBef>
                <a:spcPct val="0"/>
              </a:spcBef>
              <a:spcAft>
                <a:spcPct val="40000"/>
              </a:spcAft>
              <a:buClr>
                <a:srgbClr val="009999"/>
              </a:buClr>
              <a:buFontTx/>
              <a:buNone/>
            </a:pPr>
            <a:r>
              <a:rPr lang="ca-ES" altLang="es-ES" sz="1800" dirty="0" smtClean="0">
                <a:solidFill>
                  <a:schemeClr val="tx2"/>
                </a:solidFill>
                <a:latin typeface="Arial" panose="020B0604020202020204" pitchFamily="34" charset="0"/>
              </a:rPr>
              <a:t>En l’àmbit del Consell d’Europa i la jurisprudència del Tribunal Europeu de Drets Humans, contemplen justificacions a la limitació d’aquest dret: el risc per la pròpia persona o pels altres; que no hi hagi mesures menys restrictives; en el marc d’un pla terapèutic; amb supervisió judicial… però la visió del Comitè de Drets de les Persones amb Discapacitat de Nacions Unides és molt més explícita: MAI SENSE EL CONSENTIMENT DE LA PERSONA… </a:t>
            </a:r>
          </a:p>
          <a:p>
            <a:pPr algn="just" eaLnBrk="1" hangingPunct="1">
              <a:spcBef>
                <a:spcPct val="0"/>
              </a:spcBef>
              <a:spcAft>
                <a:spcPct val="40000"/>
              </a:spcAft>
              <a:buClr>
                <a:srgbClr val="009999"/>
              </a:buClr>
              <a:buFontTx/>
              <a:buNone/>
            </a:pPr>
            <a:r>
              <a:rPr lang="ca-ES" altLang="es-ES" sz="1800" dirty="0" smtClean="0">
                <a:solidFill>
                  <a:schemeClr val="tx2"/>
                </a:solidFill>
                <a:latin typeface="Arial" panose="020B0604020202020204" pitchFamily="34" charset="0"/>
              </a:rPr>
              <a:t>Queda clar que, avui no sabem fer-ho,  aquest MAI ens supera, però sabem que hi ha pràctiques que minimitzen les restriccions: millores en l’entorn; formació; més personal…   </a:t>
            </a:r>
            <a:endParaRPr lang="ca-ES" altLang="es-ES" sz="18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55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7" name="1 Título"/>
          <p:cNvSpPr txBox="1">
            <a:spLocks/>
          </p:cNvSpPr>
          <p:nvPr/>
        </p:nvSpPr>
        <p:spPr bwMode="auto">
          <a:xfrm>
            <a:off x="551384" y="333375"/>
            <a:ext cx="9001000" cy="7191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a-ES" altLang="ca-ES" sz="3600" b="1" dirty="0">
                <a:solidFill>
                  <a:schemeClr val="bg1"/>
                </a:solidFill>
                <a:latin typeface="Swis721 Hv BT" pitchFamily="34" charset="0"/>
              </a:rPr>
              <a:t>Drets humans i ACP</a:t>
            </a:r>
            <a:endParaRPr lang="es-ES" altLang="ca-ES" sz="3600" b="1" dirty="0">
              <a:solidFill>
                <a:schemeClr val="bg1"/>
              </a:solidFill>
              <a:latin typeface="Swis721 Hv BT" pitchFamily="34" charset="0"/>
            </a:endParaRPr>
          </a:p>
        </p:txBody>
      </p:sp>
      <p:sp>
        <p:nvSpPr>
          <p:cNvPr id="93188" name="Rectángulo 1"/>
          <p:cNvSpPr>
            <a:spLocks noChangeArrowheads="1"/>
          </p:cNvSpPr>
          <p:nvPr/>
        </p:nvSpPr>
        <p:spPr bwMode="auto">
          <a:xfrm>
            <a:off x="479376" y="1412876"/>
            <a:ext cx="9217075"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600"/>
              </a:spcBef>
              <a:buClr>
                <a:srgbClr val="009999"/>
              </a:buClr>
              <a:buNone/>
            </a:pPr>
            <a:r>
              <a:rPr lang="ca-ES" altLang="es-ES" sz="1800" b="1" dirty="0" smtClean="0">
                <a:solidFill>
                  <a:schemeClr val="tx2"/>
                </a:solidFill>
                <a:latin typeface="Arial" panose="020B0604020202020204" pitchFamily="34" charset="0"/>
              </a:rPr>
              <a:t>Dret a l’Autonomia i a la capacitat jurídica en igualtat de condicions: </a:t>
            </a:r>
            <a:r>
              <a:rPr lang="ca-ES" altLang="es-ES" sz="1800" dirty="0" smtClean="0">
                <a:solidFill>
                  <a:schemeClr val="tx2"/>
                </a:solidFill>
                <a:latin typeface="Arial" panose="020B0604020202020204" pitchFamily="34" charset="0"/>
              </a:rPr>
              <a:t>La Convenció sobre els Drets de les Persones amb Discapacitat ha col·lidit amb els estàndards europeus, que contemplen la possibilitat de la decisió substitutiva en algunes situacions (quan es pot acreditar que la persona no pot comprendre adequadament el significat i les implicacions de l’específica decisió que desitja prendre).</a:t>
            </a:r>
          </a:p>
          <a:p>
            <a:pPr algn="just" eaLnBrk="1" hangingPunct="1">
              <a:spcBef>
                <a:spcPts val="600"/>
              </a:spcBef>
              <a:buClr>
                <a:srgbClr val="009999"/>
              </a:buClr>
              <a:buNone/>
            </a:pPr>
            <a:endParaRPr lang="ca-ES" altLang="es-ES" sz="1800" dirty="0" smtClean="0">
              <a:solidFill>
                <a:schemeClr val="tx2"/>
              </a:solidFill>
              <a:latin typeface="Arial" panose="020B0604020202020204" pitchFamily="34" charset="0"/>
            </a:endParaRPr>
          </a:p>
          <a:p>
            <a:pPr algn="just" eaLnBrk="1" hangingPunct="1">
              <a:spcBef>
                <a:spcPts val="600"/>
              </a:spcBef>
              <a:buClr>
                <a:srgbClr val="009999"/>
              </a:buClr>
              <a:buNone/>
            </a:pPr>
            <a:r>
              <a:rPr lang="ca-ES" altLang="es-ES" sz="1800" dirty="0" smtClean="0">
                <a:solidFill>
                  <a:schemeClr val="tx2"/>
                </a:solidFill>
                <a:latin typeface="Arial" panose="020B0604020202020204" pitchFamily="34" charset="0"/>
              </a:rPr>
              <a:t>Tanmateix, aquest dret no només s’ha de tenir compte en qüestions com la incapacitació ó la participació en actes jurídics d’especial rellevància, sinó també en la capacitat de ser informat sobre opcions, escollir i intervenir de forma decisiva en els Plans d’Intervenció</a:t>
            </a:r>
          </a:p>
          <a:p>
            <a:pPr algn="just" eaLnBrk="1" hangingPunct="1">
              <a:spcBef>
                <a:spcPts val="600"/>
              </a:spcBef>
              <a:buClr>
                <a:srgbClr val="009999"/>
              </a:buClr>
              <a:buNone/>
            </a:pPr>
            <a:endParaRPr lang="ca-ES" altLang="es-ES" sz="1800" dirty="0" smtClean="0">
              <a:solidFill>
                <a:schemeClr val="tx2"/>
              </a:solidFill>
              <a:latin typeface="Arial" panose="020B0604020202020204" pitchFamily="34" charset="0"/>
            </a:endParaRPr>
          </a:p>
          <a:p>
            <a:pPr algn="just" eaLnBrk="1" hangingPunct="1">
              <a:spcBef>
                <a:spcPts val="600"/>
              </a:spcBef>
              <a:buClr>
                <a:srgbClr val="009999"/>
              </a:buClr>
              <a:buNone/>
            </a:pPr>
            <a:r>
              <a:rPr lang="ca-ES" altLang="es-ES" sz="1800" b="1" dirty="0" smtClean="0">
                <a:solidFill>
                  <a:schemeClr val="tx2"/>
                </a:solidFill>
                <a:latin typeface="Arial" panose="020B0604020202020204" pitchFamily="34" charset="0"/>
              </a:rPr>
              <a:t>Dret a la Privacitat</a:t>
            </a:r>
            <a:r>
              <a:rPr lang="ca-ES" altLang="es-ES" sz="1800" dirty="0" smtClean="0">
                <a:solidFill>
                  <a:schemeClr val="tx2"/>
                </a:solidFill>
                <a:latin typeface="Arial" panose="020B0604020202020204" pitchFamily="34" charset="0"/>
              </a:rPr>
              <a:t>: el dret a que ningú </a:t>
            </a:r>
            <a:r>
              <a:rPr lang="ca-ES" altLang="es-ES" sz="1800" dirty="0" err="1" smtClean="0">
                <a:solidFill>
                  <a:schemeClr val="tx2"/>
                </a:solidFill>
                <a:latin typeface="Arial" panose="020B0604020202020204" pitchFamily="34" charset="0"/>
              </a:rPr>
              <a:t>s’immiscueixi</a:t>
            </a:r>
            <a:r>
              <a:rPr lang="ca-ES" altLang="es-ES" sz="1800" dirty="0" smtClean="0">
                <a:solidFill>
                  <a:schemeClr val="tx2"/>
                </a:solidFill>
                <a:latin typeface="Arial" panose="020B0604020202020204" pitchFamily="34" charset="0"/>
              </a:rPr>
              <a:t> en els propis assumptes, a tenir els propis espais, a no ser observat quan no es vol o no és necessari… a la sexualitat. El TEDH l’utilitza moltíssim per evitar altres abusos (quan ha intervingut en matèria de capacitat jurídica, per exemple)</a:t>
            </a:r>
            <a:endParaRPr lang="ca-ES" altLang="es-ES" sz="18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3 Imagen" descr="POWER POINT CORPORATIU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27427" y="1984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1 Título"/>
          <p:cNvSpPr txBox="1">
            <a:spLocks/>
          </p:cNvSpPr>
          <p:nvPr/>
        </p:nvSpPr>
        <p:spPr bwMode="auto">
          <a:xfrm>
            <a:off x="551383" y="333375"/>
            <a:ext cx="9145067" cy="7191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a-ES" altLang="ca-ES" sz="3600" b="1">
                <a:solidFill>
                  <a:schemeClr val="bg1"/>
                </a:solidFill>
                <a:latin typeface="Swis721 Hv BT" pitchFamily="34" charset="0"/>
              </a:rPr>
              <a:t>Drets humans i ACP</a:t>
            </a:r>
            <a:endParaRPr lang="es-ES" altLang="ca-ES" sz="3600" b="1">
              <a:solidFill>
                <a:schemeClr val="bg1"/>
              </a:solidFill>
              <a:latin typeface="Swis721 Hv BT" pitchFamily="34" charset="0"/>
            </a:endParaRPr>
          </a:p>
        </p:txBody>
      </p:sp>
      <p:sp>
        <p:nvSpPr>
          <p:cNvPr id="95236" name="Rectángulo 1"/>
          <p:cNvSpPr>
            <a:spLocks noChangeArrowheads="1"/>
          </p:cNvSpPr>
          <p:nvPr/>
        </p:nvSpPr>
        <p:spPr bwMode="auto">
          <a:xfrm>
            <a:off x="551384" y="1412875"/>
            <a:ext cx="9145067"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600"/>
              </a:spcBef>
              <a:spcAft>
                <a:spcPct val="130000"/>
              </a:spcAft>
              <a:buClr>
                <a:srgbClr val="009999"/>
              </a:buClr>
              <a:buNone/>
            </a:pPr>
            <a:r>
              <a:rPr lang="ca-ES" altLang="es-ES" sz="1800" b="1" dirty="0" smtClean="0">
                <a:solidFill>
                  <a:schemeClr val="tx2"/>
                </a:solidFill>
                <a:latin typeface="Arial" panose="020B0604020202020204" pitchFamily="34" charset="0"/>
              </a:rPr>
              <a:t>Dret a la participació social i la inclusió</a:t>
            </a:r>
          </a:p>
          <a:p>
            <a:pPr algn="just" eaLnBrk="1" hangingPunct="1">
              <a:spcBef>
                <a:spcPts val="600"/>
              </a:spcBef>
              <a:spcAft>
                <a:spcPct val="130000"/>
              </a:spcAft>
              <a:buClr>
                <a:srgbClr val="009999"/>
              </a:buClr>
              <a:buNone/>
            </a:pPr>
            <a:r>
              <a:rPr lang="ca-ES" altLang="es-ES" sz="1800" b="1" dirty="0" smtClean="0">
                <a:solidFill>
                  <a:schemeClr val="tx2"/>
                </a:solidFill>
                <a:latin typeface="Arial" panose="020B0604020202020204" pitchFamily="34" charset="0"/>
              </a:rPr>
              <a:t>Dret al més alt nivell possible de salut </a:t>
            </a:r>
          </a:p>
          <a:p>
            <a:pPr algn="just" eaLnBrk="1" hangingPunct="1">
              <a:spcBef>
                <a:spcPts val="600"/>
              </a:spcBef>
              <a:spcAft>
                <a:spcPct val="130000"/>
              </a:spcAft>
              <a:buClr>
                <a:srgbClr val="009999"/>
              </a:buClr>
              <a:buNone/>
            </a:pPr>
            <a:r>
              <a:rPr lang="ca-ES" altLang="es-ES" sz="1800" b="1" dirty="0" smtClean="0">
                <a:solidFill>
                  <a:schemeClr val="tx2"/>
                </a:solidFill>
                <a:latin typeface="Arial" panose="020B0604020202020204" pitchFamily="34" charset="0"/>
              </a:rPr>
              <a:t>Dret a un adequat nivell de vida i a la protecció social</a:t>
            </a:r>
          </a:p>
          <a:p>
            <a:pPr algn="just" eaLnBrk="1" hangingPunct="1">
              <a:spcBef>
                <a:spcPts val="600"/>
              </a:spcBef>
              <a:spcAft>
                <a:spcPct val="130000"/>
              </a:spcAft>
              <a:buClr>
                <a:srgbClr val="009999"/>
              </a:buClr>
              <a:buNone/>
            </a:pPr>
            <a:r>
              <a:rPr lang="ca-ES" altLang="es-ES" sz="1800" b="1" dirty="0" smtClean="0">
                <a:solidFill>
                  <a:schemeClr val="tx2"/>
                </a:solidFill>
                <a:latin typeface="Arial" panose="020B0604020202020204" pitchFamily="34" charset="0"/>
              </a:rPr>
              <a:t>Dret a la no discriminació i a la igualtat</a:t>
            </a:r>
          </a:p>
          <a:p>
            <a:pPr algn="just" eaLnBrk="1" hangingPunct="1">
              <a:spcBef>
                <a:spcPts val="600"/>
              </a:spcBef>
              <a:spcAft>
                <a:spcPct val="130000"/>
              </a:spcAft>
              <a:buClr>
                <a:srgbClr val="009999"/>
              </a:buClr>
              <a:buNone/>
            </a:pPr>
            <a:r>
              <a:rPr lang="ca-ES" altLang="es-ES" sz="1800" b="1" dirty="0" smtClean="0">
                <a:solidFill>
                  <a:schemeClr val="tx2"/>
                </a:solidFill>
                <a:latin typeface="Arial" panose="020B0604020202020204" pitchFamily="34" charset="0"/>
              </a:rPr>
              <a:t>Dret d’accés a la Justícia i als ajustaments del procediments</a:t>
            </a:r>
          </a:p>
          <a:p>
            <a:pPr algn="just" eaLnBrk="1" hangingPunct="1">
              <a:spcBef>
                <a:spcPts val="600"/>
              </a:spcBef>
              <a:spcAft>
                <a:spcPct val="130000"/>
              </a:spcAft>
              <a:buClr>
                <a:srgbClr val="009999"/>
              </a:buClr>
              <a:buNone/>
            </a:pPr>
            <a:r>
              <a:rPr lang="ca-ES" altLang="es-ES" sz="1800" b="1" dirty="0" smtClean="0">
                <a:solidFill>
                  <a:schemeClr val="tx2"/>
                </a:solidFill>
                <a:latin typeface="Arial" panose="020B0604020202020204" pitchFamily="34" charset="0"/>
              </a:rPr>
              <a:t>Dret a la igualtat d’accés als serveis d’atenció. </a:t>
            </a:r>
            <a:r>
              <a:rPr lang="ca-ES" altLang="es-ES" sz="1800" dirty="0" smtClean="0">
                <a:solidFill>
                  <a:schemeClr val="tx2"/>
                </a:solidFill>
                <a:latin typeface="Arial" panose="020B0604020202020204" pitchFamily="34" charset="0"/>
              </a:rPr>
              <a:t>Art. 19 CDPD ha suposat una innovació que ha de transformar el conjunt dels nostres serveis socials. Obliga a processos de DESINSTITUCIONALITZACIÓ i a una major PERSONALITZACIÓ dels serveis, que hauran de ser de base comunitària i evitar l'aïllament social</a:t>
            </a:r>
            <a:endParaRPr lang="ca-ES" altLang="es-ES" sz="1800" dirty="0">
              <a:solidFill>
                <a:schemeClr val="tx2"/>
              </a:solidFill>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TotalTime>
  <Words>1332</Words>
  <Application>Microsoft Office PowerPoint</Application>
  <PresentationFormat>Panorámica</PresentationFormat>
  <Paragraphs>63</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Swis721 Hv BT</vt:lpstr>
      <vt:lpstr>Lucida Sans Unicode</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Ponència</dc:title>
  <dc:creator>Ignasi</dc:creator>
  <cp:lastModifiedBy>ACRA Comunicació</cp:lastModifiedBy>
  <cp:revision>42</cp:revision>
  <dcterms:created xsi:type="dcterms:W3CDTF">2013-04-30T16:38:37Z</dcterms:created>
  <dcterms:modified xsi:type="dcterms:W3CDTF">2017-09-19T14:34:01Z</dcterms:modified>
</cp:coreProperties>
</file>