
<file path=[Content_Types].xml><?xml version="1.0" encoding="utf-8"?>
<Types xmlns="http://schemas.openxmlformats.org/package/2006/content-types">
  <Default Extension="jpg&amp;ehk=ldfA5CqchCOcCqFddahLfg&amp;r=0&amp;pid=OfficeInsert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2" r:id="rId3"/>
    <p:sldId id="257" r:id="rId4"/>
    <p:sldId id="267" r:id="rId5"/>
    <p:sldId id="265" r:id="rId6"/>
    <p:sldId id="261" r:id="rId7"/>
  </p:sldIdLst>
  <p:sldSz cx="12192000" cy="6858000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1E00C3EB-907D-4F7F-840C-6D7533349A2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ca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02350E7-F8BE-4147-A996-636E4F030C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9E6D2FF5-5D63-4001-ACF5-2B83000E2B8E}" type="datetimeFigureOut">
              <a:rPr lang="ca-ES" smtClean="0"/>
              <a:t>18/09/2017</a:t>
            </a:fld>
            <a:endParaRPr lang="ca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FC1CD2C-258C-46CC-8144-F0A439E3743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ca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556318B-AF9F-4057-8B63-8EBED38AD3D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D509F9F1-0686-4156-9E22-DBF9FBD5EE9D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373791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ca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D8090F6-10C9-4113-A814-AE32C627B6ED}" type="datetimeFigureOut">
              <a:rPr lang="ca-ES" smtClean="0"/>
              <a:t>18/09/2017</a:t>
            </a:fld>
            <a:endParaRPr lang="ca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ca-E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ca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720B1E70-17D3-4D67-8B9F-C5A3330CB419}" type="slidenum">
              <a:rPr lang="ca-ES" smtClean="0"/>
              <a:t>‹Nº›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434058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DAEC444-603B-4F09-9A06-5917518DD901}" type="slidenum">
              <a:rPr lang="es-ES" noProof="0" smtClean="0"/>
              <a:t>4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327145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g&amp;ehk=ldfA5CqchCOcCqFddahLfg&amp;r=0&amp;pid=OfficeInsert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sostrecivic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CFAC59-B1EE-499E-91C7-8594FD450F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2997" y="2033830"/>
            <a:ext cx="8408503" cy="683223"/>
          </a:xfrm>
        </p:spPr>
        <p:txBody>
          <a:bodyPr/>
          <a:lstStyle/>
          <a:p>
            <a:r>
              <a:rPr lang="ca-ES" sz="4800" b="1" dirty="0" smtClean="0"/>
              <a:t>COHABITATGE </a:t>
            </a:r>
            <a:r>
              <a:rPr lang="ca-ES" sz="4800" b="1" dirty="0"/>
              <a:t>‘COHOUSING’*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14F3169-1686-4EDB-A7C8-40D1BF395D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398" y="3521050"/>
            <a:ext cx="8865703" cy="2615007"/>
          </a:xfrm>
        </p:spPr>
        <p:txBody>
          <a:bodyPr>
            <a:no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ca-ES" sz="2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ca-ES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nou estil de conviure quan et fas gran</a:t>
            </a:r>
            <a:r>
              <a:rPr lang="ca-ES" sz="2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a-ES" sz="2800" b="1" u="sng" dirty="0"/>
          </a:p>
          <a:p>
            <a:pPr algn="ctr"/>
            <a:endParaRPr lang="ca-ES" sz="2800" b="1" u="sng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a-E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De l’asil al geriàtric, de la residència geriàtrica a la residència </a:t>
            </a:r>
            <a:r>
              <a:rPr lang="ca-ES" sz="23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..., </a:t>
            </a:r>
            <a:r>
              <a:rPr lang="ca-ES" sz="2300" b="1" i="1" dirty="0">
                <a:latin typeface="Arial" panose="020B0604020202020204" pitchFamily="34" charset="0"/>
                <a:cs typeface="Arial" panose="020B0604020202020204" pitchFamily="34" charset="0"/>
              </a:rPr>
              <a:t>al cohabitatge sènior. </a:t>
            </a:r>
          </a:p>
        </p:txBody>
      </p:sp>
      <p:pic>
        <p:nvPicPr>
          <p:cNvPr id="4" name="Picture 2" descr="Resultat d'imatges de logos sostre civic">
            <a:extLst>
              <a:ext uri="{FF2B5EF4-FFF2-40B4-BE49-F238E27FC236}">
                <a16:creationId xmlns:a16="http://schemas.microsoft.com/office/drawing/2014/main" id="{73F4992C-ED98-448C-AA9D-AE32F0AC19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7864" y="5661248"/>
            <a:ext cx="1224136" cy="119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6896" y="-1"/>
            <a:ext cx="1288800" cy="12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56945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8930" y="450574"/>
            <a:ext cx="9252154" cy="73536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4400" b="1" dirty="0" err="1" smtClean="0"/>
              <a:t>Perquè</a:t>
            </a:r>
            <a:r>
              <a:rPr lang="en-US" sz="4400" b="1" dirty="0"/>
              <a:t> </a:t>
            </a:r>
            <a:r>
              <a:rPr lang="en-US" sz="4400" b="1" dirty="0" smtClean="0"/>
              <a:t>el </a:t>
            </a:r>
            <a:r>
              <a:rPr lang="en-US" sz="4400" b="1" dirty="0" err="1" smtClean="0"/>
              <a:t>cohabitatge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sènior</a:t>
            </a:r>
            <a:r>
              <a:rPr lang="en-US" sz="4400" b="1" i="0" kern="1200" dirty="0" smtClean="0"/>
              <a:t>?</a:t>
            </a:r>
            <a:endParaRPr lang="en-US" sz="4400" b="1" i="0" kern="1200" dirty="0"/>
          </a:p>
        </p:txBody>
      </p:sp>
      <p:pic>
        <p:nvPicPr>
          <p:cNvPr id="10" name="Marcador de posición de imagen 9"/>
          <p:cNvPicPr>
            <a:picLocks noGrp="1" noChangeAspect="1"/>
          </p:cNvPicPr>
          <p:nvPr>
            <p:ph type="pic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28" r="24628"/>
          <a:stretch/>
        </p:blipFill>
        <p:spPr>
          <a:xfrm>
            <a:off x="7532746" y="1638819"/>
            <a:ext cx="3935375" cy="3672409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3000"/>
              </a:prstClr>
            </a:outerShdw>
          </a:effectLst>
        </p:spPr>
      </p:pic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48930" y="1185939"/>
            <a:ext cx="6671206" cy="4890052"/>
          </a:xfrm>
        </p:spPr>
        <p:txBody>
          <a:bodyPr vert="horz" lIns="91440" tIns="45720" rIns="91440" bIns="45720" rtlCol="0">
            <a:normAutofit fontScale="40000" lnSpcReduction="20000"/>
          </a:bodyPr>
          <a:lstStyle/>
          <a:p>
            <a:endParaRPr lang="ca-ES" sz="6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a-ES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ca-ES" sz="6200" dirty="0">
                <a:latin typeface="Arial" panose="020B0604020202020204" pitchFamily="34" charset="0"/>
                <a:cs typeface="Arial" panose="020B0604020202020204" pitchFamily="34" charset="0"/>
              </a:rPr>
              <a:t>generació dels nascuts als 50/60 tenim molt clar que cuidar-se de la salut i l’atenció de les nostres necessitats, presents i futures, són responsabilitat de cadascú</a:t>
            </a:r>
            <a:r>
              <a:rPr lang="ca-ES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ca-ES" sz="6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a-ES" sz="6200" dirty="0">
                <a:latin typeface="Arial" panose="020B0604020202020204" pitchFamily="34" charset="0"/>
                <a:cs typeface="Arial" panose="020B0604020202020204" pitchFamily="34" charset="0"/>
              </a:rPr>
              <a:t>Tenim una nova filosofia d’entendre i viure la nostra vellesa activa i autogestionada.</a:t>
            </a:r>
          </a:p>
          <a:p>
            <a:endParaRPr lang="en-US" sz="5000" b="1" dirty="0"/>
          </a:p>
          <a:p>
            <a:r>
              <a:rPr lang="en-US" sz="6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“... </a:t>
            </a:r>
            <a:r>
              <a:rPr lang="en-US" sz="6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6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om</a:t>
            </a:r>
            <a:r>
              <a:rPr lang="en-US" sz="6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 darrera generació que ens hem encarregat dels nostres majors i la primera que no volem que els nostres fills s’encarreguin de nosaltres” </a:t>
            </a:r>
          </a:p>
          <a:p>
            <a:pPr>
              <a:buFont typeface="Wingdings 3" charset="2"/>
              <a:buChar char=""/>
            </a:pPr>
            <a:endParaRPr lang="en-US" dirty="0"/>
          </a:p>
          <a:p>
            <a:endParaRPr lang="en-US" dirty="0"/>
          </a:p>
        </p:txBody>
      </p:sp>
      <p:pic>
        <p:nvPicPr>
          <p:cNvPr id="7" name="Picture 2" descr="Resultat d'imatges de logos sostre civi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7864" y="5661248"/>
            <a:ext cx="1224136" cy="119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6896" y="-1"/>
            <a:ext cx="1288800" cy="12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505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F86E39-F5AF-4B9E-B199-5F57C6993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5712" y="374399"/>
            <a:ext cx="8346351" cy="914400"/>
          </a:xfrm>
        </p:spPr>
        <p:txBody>
          <a:bodyPr/>
          <a:lstStyle/>
          <a:p>
            <a:pPr algn="ctr"/>
            <a:r>
              <a:rPr lang="ca-ES" sz="4400" b="1" dirty="0"/>
              <a:t>Autonomia personal: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5A33339-70F8-40D1-8FFF-3EA239EE89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6" y="1854946"/>
            <a:ext cx="7183642" cy="4200939"/>
          </a:xfrm>
        </p:spPr>
        <p:txBody>
          <a:bodyPr>
            <a:noAutofit/>
          </a:bodyPr>
          <a:lstStyle/>
          <a:p>
            <a:pPr algn="ctr"/>
            <a:r>
              <a:rPr lang="ca-ES" sz="2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Capacitat</a:t>
            </a:r>
            <a:r>
              <a:rPr lang="es-ES" sz="2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controlar, afrontar i </a:t>
            </a:r>
            <a:r>
              <a:rPr lang="ca-ES" sz="2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preveure </a:t>
            </a:r>
            <a:r>
              <a:rPr lang="es-ES" sz="24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es-ES" sz="2400" b="1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pròpia</a:t>
            </a:r>
            <a:r>
              <a:rPr lang="es-ES" sz="24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iniciativa </a:t>
            </a:r>
            <a:r>
              <a:rPr lang="es-ES" sz="2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ca-ES" sz="2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decisions personals sobre com viure, a on i amb qui, d’acord amb les normes, valors i preferències pròpies així com poder desenvolupar les activitats bàsiques de la vida diària individual i en comunitat.</a:t>
            </a:r>
          </a:p>
          <a:p>
            <a:pPr algn="ctr"/>
            <a:endParaRPr lang="ca-ES" sz="2400" i="1" dirty="0">
              <a:solidFill>
                <a:schemeClr val="tx1"/>
              </a:solidFill>
            </a:endParaRPr>
          </a:p>
          <a:p>
            <a:pPr algn="ctr"/>
            <a:r>
              <a:rPr lang="ca-ES" altLang="es-ES" sz="2400" b="1" u="sng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 persona té el dret de viure i d’envellir bé en l’espai que ha triat com a casa seva.</a:t>
            </a:r>
          </a:p>
          <a:p>
            <a:pPr algn="ctr"/>
            <a:endParaRPr lang="ca-ES" sz="2400" i="1" dirty="0">
              <a:solidFill>
                <a:schemeClr val="tx1"/>
              </a:solidFill>
            </a:endParaRPr>
          </a:p>
          <a:p>
            <a:pPr algn="ctr"/>
            <a:endParaRPr lang="ca-ES" sz="2400" dirty="0">
              <a:solidFill>
                <a:schemeClr val="tx1"/>
              </a:solidFill>
            </a:endParaRPr>
          </a:p>
        </p:txBody>
      </p:sp>
      <p:pic>
        <p:nvPicPr>
          <p:cNvPr id="4" name="Picture 4" descr="http://us.123rf.com/400wm/400/400/logos/logos0904/logos090400595/4624416-pareja-mayor-relajacion-despues-de-la-mudanza.jpg">
            <a:extLst>
              <a:ext uri="{FF2B5EF4-FFF2-40B4-BE49-F238E27FC236}">
                <a16:creationId xmlns:a16="http://schemas.microsoft.com/office/drawing/2014/main" id="{A26C4180-292E-4970-A013-F03EB2EEA8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1644" y="1952534"/>
            <a:ext cx="2808288" cy="280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Resultat d'imatges de logos sostre civic">
            <a:extLst>
              <a:ext uri="{FF2B5EF4-FFF2-40B4-BE49-F238E27FC236}">
                <a16:creationId xmlns:a16="http://schemas.microsoft.com/office/drawing/2014/main" id="{73155217-FAC5-4432-80EE-F38690AF19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7864" y="5661248"/>
            <a:ext cx="1224136" cy="119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6896" y="-1"/>
            <a:ext cx="1288800" cy="12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520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proginsa.com/fotos-tutelados/leyre-piso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0" r="2519"/>
          <a:stretch/>
        </p:blipFill>
        <p:spPr bwMode="auto">
          <a:xfrm>
            <a:off x="8040689" y="1906067"/>
            <a:ext cx="3502854" cy="289346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3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Resultat d'imatges de logos sostre civi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7864" y="5661248"/>
            <a:ext cx="1224136" cy="119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8929" y="188639"/>
            <a:ext cx="8720358" cy="1008113"/>
          </a:xfrm>
        </p:spPr>
        <p:txBody>
          <a:bodyPr>
            <a:noAutofit/>
          </a:bodyPr>
          <a:lstStyle/>
          <a:p>
            <a:r>
              <a:rPr lang="ca-ES" sz="4400" b="1" dirty="0"/>
              <a:t>Com és </a:t>
            </a:r>
            <a:r>
              <a:rPr lang="ca-ES" sz="4000" b="1" dirty="0"/>
              <a:t>un</a:t>
            </a:r>
            <a:r>
              <a:rPr lang="ca-ES" sz="4400" b="1" dirty="0"/>
              <a:t> cohabitatge sènior?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67409" y="1196752"/>
            <a:ext cx="6402018" cy="528356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a-ES" sz="2000" dirty="0">
                <a:latin typeface="Arial" panose="020B0604020202020204" pitchFamily="34" charset="0"/>
                <a:cs typeface="Arial" panose="020B0604020202020204" pitchFamily="34" charset="0"/>
              </a:rPr>
              <a:t>Les persones participen des dels inicis del projecte. Decideixen la ubicació, l’edificació, els espais, serveis comuns, sanitaris, </a:t>
            </a:r>
            <a:r>
              <a:rPr lang="ca-ES" sz="2000" b="1" dirty="0">
                <a:latin typeface="Arial" panose="020B0604020202020204" pitchFamily="34" charset="0"/>
                <a:cs typeface="Arial" panose="020B0604020202020204" pitchFamily="34" charset="0"/>
              </a:rPr>
              <a:t>els veïns, </a:t>
            </a:r>
            <a:r>
              <a:rPr lang="ca-ES" sz="2000" dirty="0">
                <a:latin typeface="Arial" panose="020B0604020202020204" pitchFamily="34" charset="0"/>
                <a:cs typeface="Arial" panose="020B0604020202020204" pitchFamily="34" charset="0"/>
              </a:rPr>
              <a:t>normes de convivència, etc.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a-ES" sz="2000" dirty="0">
                <a:latin typeface="Arial" panose="020B0604020202020204" pitchFamily="34" charset="0"/>
                <a:cs typeface="Arial" panose="020B0604020202020204" pitchFamily="34" charset="0"/>
              </a:rPr>
              <a:t>És un model d’habitatge residencial per a la gent gran, cooperatiu i col·laboratiu, </a:t>
            </a:r>
            <a:r>
              <a:rPr lang="ca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autogestionat i </a:t>
            </a:r>
            <a:r>
              <a:rPr lang="ca-ES" sz="2000" dirty="0">
                <a:latin typeface="Arial" panose="020B0604020202020204" pitchFamily="34" charset="0"/>
                <a:cs typeface="Arial" panose="020B0604020202020204" pitchFamily="34" charset="0"/>
              </a:rPr>
              <a:t>sense afany de lucre.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a-ES" sz="2000" dirty="0">
                <a:latin typeface="Arial" panose="020B0604020202020204" pitchFamily="34" charset="0"/>
                <a:cs typeface="Arial" panose="020B0604020202020204" pitchFamily="34" charset="0"/>
              </a:rPr>
              <a:t>Cases o apartaments privats sobre els 50 </a:t>
            </a:r>
            <a:r>
              <a:rPr lang="es-ES" dirty="0"/>
              <a:t>m²</a:t>
            </a:r>
            <a:r>
              <a:rPr lang="ca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sz="2000" dirty="0">
                <a:latin typeface="Arial" panose="020B0604020202020204" pitchFamily="34" charset="0"/>
                <a:cs typeface="Arial" panose="020B0604020202020204" pitchFamily="34" charset="0"/>
              </a:rPr>
              <a:t>amb uns amplis espais</a:t>
            </a:r>
            <a:r>
              <a:rPr lang="ca-E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sz="2000" dirty="0">
                <a:latin typeface="Arial" panose="020B0604020202020204" pitchFamily="34" charset="0"/>
                <a:cs typeface="Arial" panose="020B0604020202020204" pitchFamily="34" charset="0"/>
              </a:rPr>
              <a:t>compartits per la </a:t>
            </a:r>
            <a:r>
              <a:rPr lang="ca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mateixa comunitat </a:t>
            </a:r>
            <a:r>
              <a:rPr lang="ca-ES" sz="2000" dirty="0">
                <a:latin typeface="Arial" panose="020B0604020202020204" pitchFamily="34" charset="0"/>
                <a:cs typeface="Arial" panose="020B0604020202020204" pitchFamily="34" charset="0"/>
              </a:rPr>
              <a:t>i també oberts a l’entorn.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a-ES" sz="20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ca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format </a:t>
            </a:r>
            <a:r>
              <a:rPr lang="ca-ES" sz="2000" dirty="0">
                <a:latin typeface="Arial" panose="020B0604020202020204" pitchFamily="34" charset="0"/>
                <a:cs typeface="Arial" panose="020B0604020202020204" pitchFamily="34" charset="0"/>
              </a:rPr>
              <a:t>òptim d’un cohabitatge varia de 20 a 30 unitats de convivència.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a-ES" sz="2000" dirty="0">
                <a:latin typeface="Arial" panose="020B0604020202020204" pitchFamily="34" charset="0"/>
                <a:cs typeface="Arial" panose="020B0604020202020204" pitchFamily="34" charset="0"/>
              </a:rPr>
              <a:t>Es preveu compartir els recursos, serveis assistencials, activitats... i finalista.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a-ES" sz="2000" dirty="0">
                <a:latin typeface="Arial" panose="020B0604020202020204" pitchFamily="34" charset="0"/>
                <a:cs typeface="Arial" panose="020B0604020202020204" pitchFamily="34" charset="0"/>
              </a:rPr>
              <a:t>Els components del cohabitatge tenen ingressos independents.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ca-ES" sz="20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ca-ES" sz="20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ca-ES" sz="20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6896" y="-1"/>
            <a:ext cx="1288800" cy="12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871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tempo fa abbiamo parlato della presentazione del progetto di &lt;strong&gt;cohousing&lt;/strong&gt; ...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303" b="-3"/>
          <a:stretch/>
        </p:blipFill>
        <p:spPr>
          <a:xfrm>
            <a:off x="7873619" y="2173314"/>
            <a:ext cx="3791359" cy="303110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3000"/>
              </a:prstClr>
            </a:outerShdw>
          </a:effectLst>
        </p:spPr>
      </p:pic>
      <p:pic>
        <p:nvPicPr>
          <p:cNvPr id="6" name="Picture 2" descr="Resultat d'imatges de logos sostre civi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7864" y="5661248"/>
            <a:ext cx="1224136" cy="119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8930" y="352851"/>
            <a:ext cx="9252154" cy="583096"/>
          </a:xfrm>
        </p:spPr>
        <p:txBody>
          <a:bodyPr>
            <a:noAutofit/>
          </a:bodyPr>
          <a:lstStyle/>
          <a:p>
            <a:r>
              <a:rPr lang="ca-ES" sz="4000" b="1" dirty="0"/>
              <a:t>Avantatges d’un cohabitatge sènior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8930" y="1288799"/>
            <a:ext cx="6740411" cy="555928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a-ES" sz="2100" dirty="0">
                <a:latin typeface="Arial" panose="020B0604020202020204" pitchFamily="34" charset="0"/>
                <a:cs typeface="Arial" panose="020B0604020202020204" pitchFamily="34" charset="0"/>
              </a:rPr>
              <a:t>Facilita la convivència col·lectiva i social, fent front a la soledat “acompanyada”.</a:t>
            </a:r>
          </a:p>
          <a:p>
            <a:pPr>
              <a:lnSpc>
                <a:spcPct val="80000"/>
              </a:lnSpc>
            </a:pPr>
            <a:r>
              <a:rPr lang="ca-ES" sz="2100" dirty="0">
                <a:latin typeface="Arial" panose="020B0604020202020204" pitchFamily="34" charset="0"/>
                <a:cs typeface="Arial" panose="020B0604020202020204" pitchFamily="34" charset="0"/>
              </a:rPr>
              <a:t>Fomenta la vellesa activa i la qualitat de vida.</a:t>
            </a:r>
          </a:p>
          <a:p>
            <a:pPr>
              <a:lnSpc>
                <a:spcPct val="80000"/>
              </a:lnSpc>
            </a:pPr>
            <a:r>
              <a:rPr lang="ca-ES" sz="2100" dirty="0">
                <a:latin typeface="Arial" panose="020B0604020202020204" pitchFamily="34" charset="0"/>
                <a:cs typeface="Arial" panose="020B0604020202020204" pitchFamily="34" charset="0"/>
              </a:rPr>
              <a:t>Autogestionat pels </a:t>
            </a:r>
            <a:r>
              <a:rPr lang="ca-E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mateixos </a:t>
            </a:r>
            <a:r>
              <a:rPr lang="ca-ES" sz="2100" dirty="0">
                <a:latin typeface="Arial" panose="020B0604020202020204" pitchFamily="34" charset="0"/>
                <a:cs typeface="Arial" panose="020B0604020202020204" pitchFamily="34" charset="0"/>
              </a:rPr>
              <a:t>residents.</a:t>
            </a:r>
          </a:p>
          <a:p>
            <a:pPr>
              <a:lnSpc>
                <a:spcPct val="80000"/>
              </a:lnSpc>
            </a:pPr>
            <a:r>
              <a:rPr lang="ca-ES" sz="2100" b="1" dirty="0">
                <a:latin typeface="Arial" panose="020B0604020202020204" pitchFamily="34" charset="0"/>
                <a:cs typeface="Arial" panose="020B0604020202020204" pitchFamily="34" charset="0"/>
              </a:rPr>
              <a:t>Cada</a:t>
            </a:r>
            <a:r>
              <a:rPr lang="ca-ES" sz="2100" dirty="0">
                <a:latin typeface="Arial" panose="020B0604020202020204" pitchFamily="34" charset="0"/>
                <a:cs typeface="Arial" panose="020B0604020202020204" pitchFamily="34" charset="0"/>
              </a:rPr>
              <a:t> persona és un membre útil pel col·lectiu a la vegada que </a:t>
            </a:r>
            <a:r>
              <a:rPr lang="ca-ES" sz="2100" b="1" dirty="0">
                <a:latin typeface="Arial" panose="020B0604020202020204" pitchFamily="34" charset="0"/>
                <a:cs typeface="Arial" panose="020B0604020202020204" pitchFamily="34" charset="0"/>
              </a:rPr>
              <a:t>se sent part activa de la comunitat.</a:t>
            </a:r>
            <a:endParaRPr lang="ca-ES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ca-ES" sz="2100" dirty="0">
                <a:latin typeface="Arial" panose="020B0604020202020204" pitchFamily="34" charset="0"/>
                <a:cs typeface="Arial" panose="020B0604020202020204" pitchFamily="34" charset="0"/>
              </a:rPr>
              <a:t>Economia en subministres, impostos, manteniment, serveis, cures, acompanyament, dependències, ‘tot a cost’</a:t>
            </a:r>
          </a:p>
          <a:p>
            <a:pPr>
              <a:lnSpc>
                <a:spcPct val="80000"/>
              </a:lnSpc>
            </a:pPr>
            <a:r>
              <a:rPr lang="ca-ES" sz="2100" dirty="0">
                <a:latin typeface="Arial" panose="020B0604020202020204" pitchFamily="34" charset="0"/>
                <a:cs typeface="Arial" panose="020B0604020202020204" pitchFamily="34" charset="0"/>
              </a:rPr>
              <a:t>Alliberament dels menjars, bugaderia, centre de dia, neteja, cuidadors, acolliment, dependències personals físiques i psíquiques.</a:t>
            </a:r>
          </a:p>
          <a:p>
            <a:pPr>
              <a:lnSpc>
                <a:spcPct val="80000"/>
              </a:lnSpc>
            </a:pPr>
            <a:r>
              <a:rPr lang="ca-ES" sz="2100" dirty="0">
                <a:latin typeface="Arial" panose="020B0604020202020204" pitchFamily="34" charset="0"/>
                <a:cs typeface="Arial" panose="020B0604020202020204" pitchFamily="34" charset="0"/>
              </a:rPr>
              <a:t>Integrat, obert i col·laboratiu amb l’entorn, barri, cultura, municipi ...</a:t>
            </a:r>
          </a:p>
          <a:p>
            <a:pPr>
              <a:lnSpc>
                <a:spcPct val="80000"/>
              </a:lnSpc>
            </a:pPr>
            <a:r>
              <a:rPr lang="ca-ES" sz="2100" dirty="0">
                <a:latin typeface="Arial" panose="020B0604020202020204" pitchFamily="34" charset="0"/>
                <a:cs typeface="Arial" panose="020B0604020202020204" pitchFamily="34" charset="0"/>
              </a:rPr>
              <a:t>Promou i integra </a:t>
            </a:r>
            <a:r>
              <a:rPr lang="ca-E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l’ocupació </a:t>
            </a:r>
            <a:r>
              <a:rPr lang="ca-ES" sz="2100" dirty="0">
                <a:latin typeface="Arial" panose="020B0604020202020204" pitchFamily="34" charset="0"/>
                <a:cs typeface="Arial" panose="020B0604020202020204" pitchFamily="34" charset="0"/>
              </a:rPr>
              <a:t>de personal qualificat.</a:t>
            </a:r>
          </a:p>
          <a:p>
            <a:pPr>
              <a:lnSpc>
                <a:spcPct val="80000"/>
              </a:lnSpc>
            </a:pPr>
            <a:r>
              <a:rPr lang="ca-ES" sz="2100" dirty="0">
                <a:latin typeface="Arial" panose="020B0604020202020204" pitchFamily="34" charset="0"/>
                <a:cs typeface="Arial" panose="020B0604020202020204" pitchFamily="34" charset="0"/>
              </a:rPr>
              <a:t>Un model de vida sostenible i respectuós amb el medi ambient, maximitzant l’eficiència energètica i dissenyant espais ambientalment amigables.</a:t>
            </a:r>
          </a:p>
          <a:p>
            <a:pPr>
              <a:lnSpc>
                <a:spcPct val="80000"/>
              </a:lnSpc>
            </a:pPr>
            <a:r>
              <a:rPr lang="ca-ES" sz="2100" b="1" u="sng" dirty="0">
                <a:latin typeface="Arial" panose="020B0604020202020204" pitchFamily="34" charset="0"/>
                <a:cs typeface="Arial" panose="020B0604020202020204" pitchFamily="34" charset="0"/>
              </a:rPr>
              <a:t>Important estalvi econòmic per a </a:t>
            </a:r>
            <a:r>
              <a:rPr lang="ca-ES" sz="21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l’Administraciò</a:t>
            </a:r>
            <a:r>
              <a:rPr lang="ca-ES" sz="21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sz="2100" b="1" u="sng" dirty="0">
                <a:latin typeface="Arial" panose="020B0604020202020204" pitchFamily="34" charset="0"/>
                <a:cs typeface="Arial" panose="020B0604020202020204" pitchFamily="34" charset="0"/>
              </a:rPr>
              <a:t>pública.</a:t>
            </a:r>
          </a:p>
          <a:p>
            <a:pPr>
              <a:lnSpc>
                <a:spcPct val="80000"/>
              </a:lnSpc>
            </a:pPr>
            <a:endParaRPr lang="ca-ES" sz="2000" dirty="0"/>
          </a:p>
          <a:p>
            <a:pPr>
              <a:lnSpc>
                <a:spcPct val="80000"/>
              </a:lnSpc>
            </a:pPr>
            <a:endParaRPr lang="ca-ES" sz="2200" b="1" dirty="0"/>
          </a:p>
          <a:p>
            <a:pPr>
              <a:lnSpc>
                <a:spcPct val="80000"/>
              </a:lnSpc>
            </a:pPr>
            <a:endParaRPr lang="ca-ES" sz="1700" dirty="0"/>
          </a:p>
          <a:p>
            <a:pPr>
              <a:lnSpc>
                <a:spcPct val="80000"/>
              </a:lnSpc>
            </a:pPr>
            <a:endParaRPr lang="ca-ES" sz="1700" dirty="0"/>
          </a:p>
          <a:p>
            <a:pPr>
              <a:lnSpc>
                <a:spcPct val="80000"/>
              </a:lnSpc>
            </a:pPr>
            <a:endParaRPr lang="ca-ES" sz="17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6896" y="-1"/>
            <a:ext cx="1288800" cy="12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173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5BDE43-399E-444C-A51C-8520A69D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8139"/>
          </a:xfrm>
        </p:spPr>
        <p:txBody>
          <a:bodyPr>
            <a:noAutofit/>
          </a:bodyPr>
          <a:lstStyle/>
          <a:p>
            <a:r>
              <a:rPr lang="ca-ES" sz="4400" b="1" dirty="0" smtClean="0"/>
              <a:t>Qui </a:t>
            </a:r>
            <a:r>
              <a:rPr lang="ca-ES" sz="4400" b="1" dirty="0"/>
              <a:t>som? Què fem?</a:t>
            </a:r>
            <a:r>
              <a:rPr lang="ca-ES" sz="4400" dirty="0"/>
              <a:t/>
            </a:r>
            <a:br>
              <a:rPr lang="ca-ES" sz="4400" dirty="0"/>
            </a:br>
            <a:endParaRPr lang="ca-ES" sz="4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43C45CD-620F-47AD-9492-2166D27DC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20630"/>
            <a:ext cx="8596668" cy="4438994"/>
          </a:xfrm>
        </p:spPr>
        <p:txBody>
          <a:bodyPr/>
          <a:lstStyle/>
          <a:p>
            <a:pPr marL="0" indent="0">
              <a:buNone/>
            </a:pPr>
            <a:endParaRPr lang="ca-ES" dirty="0"/>
          </a:p>
          <a:p>
            <a:pPr marL="0" indent="0">
              <a:buNone/>
            </a:pPr>
            <a:r>
              <a:rPr lang="ca-ES" sz="2000" b="1" dirty="0">
                <a:latin typeface="Arial" panose="020B0604020202020204" pitchFamily="34" charset="0"/>
                <a:cs typeface="Arial" panose="020B0604020202020204" pitchFamily="34" charset="0"/>
              </a:rPr>
              <a:t>Sostre Cívic és una cooperativa sense afany de lucre amb 570 socis i sòcies.</a:t>
            </a:r>
          </a:p>
          <a:p>
            <a:pPr marL="0" indent="0">
              <a:buNone/>
            </a:pPr>
            <a:r>
              <a:rPr lang="ca-ES" sz="2000" b="1" dirty="0">
                <a:latin typeface="Arial" panose="020B0604020202020204" pitchFamily="34" charset="0"/>
                <a:cs typeface="Arial" panose="020B0604020202020204" pitchFamily="34" charset="0"/>
              </a:rPr>
              <a:t>Un espai col·laboratiu que promou un model alternatiu d’accés a l’habitatge estàndard, o a través del cohabitatge intergeneracional i el cohabitatge sènior, la seva divulgació, assessorament i acompanyament, la cerca de finançament i patrimoni, promoció i gestió de l’habitatge no especulatiu, assequible i cooperatiu sota el model de cessió d’ús. </a:t>
            </a:r>
          </a:p>
          <a:p>
            <a:pPr marL="0" indent="0">
              <a:buNone/>
            </a:pPr>
            <a:endParaRPr lang="ca-ES" sz="2000" b="1" dirty="0"/>
          </a:p>
          <a:p>
            <a:pPr marL="0" indent="0">
              <a:buNone/>
            </a:pPr>
            <a:r>
              <a:rPr lang="ca-E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www.sostrecivic.org</a:t>
            </a:r>
            <a:endParaRPr lang="ca-ES" sz="2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a-ES" sz="2000" dirty="0"/>
          </a:p>
          <a:p>
            <a:endParaRPr lang="ca-ES" dirty="0"/>
          </a:p>
        </p:txBody>
      </p:sp>
      <p:pic>
        <p:nvPicPr>
          <p:cNvPr id="4" name="Picture 2" descr="Resultat d'imatges de logos sostre civic">
            <a:extLst>
              <a:ext uri="{FF2B5EF4-FFF2-40B4-BE49-F238E27FC236}">
                <a16:creationId xmlns:a16="http://schemas.microsoft.com/office/drawing/2014/main" id="{DF29F2D3-52A7-4ADC-8D46-0E58612019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7864" y="5661248"/>
            <a:ext cx="1224136" cy="119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6896" y="-1"/>
            <a:ext cx="1288800" cy="12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2698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334</TotalTime>
  <Words>367</Words>
  <Application>Microsoft Office PowerPoint</Application>
  <PresentationFormat>Panorámica</PresentationFormat>
  <Paragraphs>44</Paragraphs>
  <Slides>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Calibri</vt:lpstr>
      <vt:lpstr>Trebuchet MS</vt:lpstr>
      <vt:lpstr>Wingdings</vt:lpstr>
      <vt:lpstr>Wingdings 3</vt:lpstr>
      <vt:lpstr>Faceta</vt:lpstr>
      <vt:lpstr>COHABITATGE ‘COHOUSING’*</vt:lpstr>
      <vt:lpstr>Perquè el cohabitatge sènior?</vt:lpstr>
      <vt:lpstr>Autonomia personal:</vt:lpstr>
      <vt:lpstr>Com és un cohabitatge sènior?</vt:lpstr>
      <vt:lpstr>Avantatges d’un cohabitatge sènior</vt:lpstr>
      <vt:lpstr>Qui som? Què fem?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COHABITATGE SÈNIOR</dc:title>
  <dc:creator>Josep Maria Ricart</dc:creator>
  <cp:lastModifiedBy>ACRA Comunicació 2</cp:lastModifiedBy>
  <cp:revision>66</cp:revision>
  <cp:lastPrinted>2017-09-08T12:26:40Z</cp:lastPrinted>
  <dcterms:created xsi:type="dcterms:W3CDTF">2017-08-31T17:44:25Z</dcterms:created>
  <dcterms:modified xsi:type="dcterms:W3CDTF">2017-09-18T08:06:45Z</dcterms:modified>
</cp:coreProperties>
</file>