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</p:sldIdLst>
  <p:sldSz cx="12192000" cy="6858000"/>
  <p:notesSz cx="6735763" cy="9866313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9" autoAdjust="0"/>
    <p:restoredTop sz="98841" autoAdjust="0"/>
  </p:normalViewPr>
  <p:slideViewPr>
    <p:cSldViewPr>
      <p:cViewPr varScale="1">
        <p:scale>
          <a:sx n="50" d="100"/>
          <a:sy n="50" d="100"/>
        </p:scale>
        <p:origin x="684" y="4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54AC9B3-9EC3-4FC0-A017-50FBCFDC9CD1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F0D999A-0831-46DF-B433-B511856B2432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557004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altLang="es-ES" smtClean="0"/>
          </a:p>
        </p:txBody>
      </p:sp>
      <p:sp>
        <p:nvSpPr>
          <p:cNvPr id="61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C1AD81-193F-4B22-96E6-2E17226DC569}" type="slidenum">
              <a:rPr lang="es-ES" altLang="es-ES" smtClean="0"/>
              <a:pPr>
                <a:spcBef>
                  <a:spcPct val="0"/>
                </a:spcBef>
              </a:pPr>
              <a:t>3</a:t>
            </a:fld>
            <a:endParaRPr lang="es-ES" alt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altLang="es-ES" smtClean="0"/>
          </a:p>
        </p:txBody>
      </p:sp>
      <p:sp>
        <p:nvSpPr>
          <p:cNvPr id="61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C1AD81-193F-4B22-96E6-2E17226DC569}" type="slidenum">
              <a:rPr lang="es-ES" altLang="es-ES" smtClean="0"/>
              <a:pPr>
                <a:spcBef>
                  <a:spcPct val="0"/>
                </a:spcBef>
              </a:pPr>
              <a:t>4</a:t>
            </a:fld>
            <a:endParaRPr lang="es-ES" alt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altLang="es-ES" smtClean="0"/>
          </a:p>
        </p:txBody>
      </p:sp>
      <p:sp>
        <p:nvSpPr>
          <p:cNvPr id="61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C1AD81-193F-4B22-96E6-2E17226DC569}" type="slidenum">
              <a:rPr lang="es-ES" altLang="es-ES" smtClean="0"/>
              <a:pPr>
                <a:spcBef>
                  <a:spcPct val="0"/>
                </a:spcBef>
              </a:pPr>
              <a:t>5</a:t>
            </a:fld>
            <a:endParaRPr lang="es-ES" alt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9375" y="739775"/>
            <a:ext cx="65770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a-ES" altLang="es-ES" smtClean="0"/>
          </a:p>
        </p:txBody>
      </p:sp>
      <p:sp>
        <p:nvSpPr>
          <p:cNvPr id="61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C1AD81-193F-4B22-96E6-2E17226DC569}" type="slidenum">
              <a:rPr lang="es-ES" altLang="es-ES" smtClean="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8</a:t>
            </a:fld>
            <a:endParaRPr lang="es-ES" altLang="es-E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2983D-A984-42AD-A2C9-627A384296C4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72F7C-958B-4F8D-A7EB-D2648B852F5F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610652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A74D5-B8A2-4A47-8C82-28A0C864BDE4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24C6C-C50D-406C-811D-7A5AE0B28DE0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084182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77FFC-922B-476E-90C9-F28473AD4F5D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67B2A-B75B-4BBE-B31E-A86658CDC5D0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345310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80C205-CDD6-4A7F-89CA-F7D642957405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76995-25AA-4AD0-B89D-A2F1D8E568B5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215982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B8FC8-600C-465C-9F37-2791021F5161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A7671-66FE-438A-87AD-0B067E1CA00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104320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B07C5-15B9-43F3-AFF8-E324125C0705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416B3-1855-48BE-A8E8-DC402D4912D6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945310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43DCB-E25D-4485-B48A-0B376920EB8C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5D8CB-648E-4BB0-B8AB-6FDCA27AF35D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70646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A77CD-5508-44FC-8713-0A5A5B04F49E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E92F5-E1EC-4BC2-B162-4A9FE696C9B8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223555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E4CA9-6A77-4059-8965-615A3C4BA92F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BCB37-AB57-4249-96E3-2275DD9EAE61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281670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6F2C5-5D2C-41AB-9824-BD64E683C5D5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FC4E7-3686-4521-8ACF-873A748B2EF7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80549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FFBB6-9B70-477F-9C2F-7D7A7B385682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D7A94-A610-4DBB-89FD-31D8D1B9C181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546573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60E7D0-1461-4F26-8C2B-EE4A0A191D17}" type="datetimeFigureOut">
              <a:rPr lang="es-ES"/>
              <a:pPr>
                <a:defRPr/>
              </a:pPr>
              <a:t>19/09/2017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60C80DC-62A9-4F7B-B7A6-7DBE5CB0B4F1}" type="slidenum">
              <a:rPr lang="es-ES" altLang="es-ES"/>
              <a:pPr>
                <a:defRPr/>
              </a:pPr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deulofeu@dincat.ca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gemma.deulofeu@inardi.ca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Logo ACRA 25 anys color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86264" y="-27384"/>
            <a:ext cx="1440000" cy="1440000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  <p:sp>
        <p:nvSpPr>
          <p:cNvPr id="6" name="5 Rectángulo"/>
          <p:cNvSpPr/>
          <p:nvPr/>
        </p:nvSpPr>
        <p:spPr>
          <a:xfrm>
            <a:off x="839416" y="1773238"/>
            <a:ext cx="10585176" cy="4608090"/>
          </a:xfrm>
          <a:prstGeom prst="rect">
            <a:avLst/>
          </a:prstGeom>
          <a:ln w="76200">
            <a:solidFill>
              <a:srgbClr val="FFCC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 dirty="0"/>
          </a:p>
        </p:txBody>
      </p:sp>
      <p:sp>
        <p:nvSpPr>
          <p:cNvPr id="3076" name="4 CuadroTexto"/>
          <p:cNvSpPr txBox="1">
            <a:spLocks noChangeArrowheads="1"/>
          </p:cNvSpPr>
          <p:nvPr/>
        </p:nvSpPr>
        <p:spPr bwMode="auto">
          <a:xfrm>
            <a:off x="2309814" y="2420888"/>
            <a:ext cx="7602537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400" b="1" dirty="0" smtClean="0">
                <a:latin typeface="Arial" panose="020B0604020202020204" pitchFamily="34" charset="0"/>
              </a:rPr>
              <a:t>SEXE, DIVERSITAT I GENT GRAN</a:t>
            </a:r>
            <a:endParaRPr lang="es-ES" altLang="es-ES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28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000" b="1" dirty="0">
                <a:latin typeface="Arial" panose="020B0604020202020204" pitchFamily="34" charset="0"/>
              </a:rPr>
              <a:t>20/09/2017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20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000" b="1" dirty="0" smtClean="0">
                <a:latin typeface="Arial" panose="020B0604020202020204" pitchFamily="34" charset="0"/>
              </a:rPr>
              <a:t>Gemma Deulofeu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000" b="1" dirty="0" err="1" smtClean="0">
                <a:latin typeface="Arial" panose="020B0604020202020204" pitchFamily="34" charset="0"/>
              </a:rPr>
              <a:t>Psicòloga</a:t>
            </a:r>
            <a:r>
              <a:rPr lang="es-ES" altLang="es-ES" sz="2000" b="1" dirty="0" smtClean="0">
                <a:latin typeface="Arial" panose="020B0604020202020204" pitchFamily="34" charset="0"/>
              </a:rPr>
              <a:t>. </a:t>
            </a:r>
            <a:r>
              <a:rPr lang="es-ES" altLang="es-ES" sz="2000" b="1" dirty="0" err="1" smtClean="0">
                <a:latin typeface="Arial" panose="020B0604020202020204" pitchFamily="34" charset="0"/>
              </a:rPr>
              <a:t>Sexòloga</a:t>
            </a:r>
            <a:r>
              <a:rPr lang="es-ES" altLang="es-ES" sz="2000" b="1" dirty="0" smtClean="0">
                <a:latin typeface="Arial" panose="020B0604020202020204" pitchFamily="34" charset="0"/>
              </a:rPr>
              <a:t> DINCAT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000" b="1" dirty="0" err="1" smtClean="0">
                <a:latin typeface="Arial" panose="020B0604020202020204" pitchFamily="34" charset="0"/>
              </a:rPr>
              <a:t>Teràpia</a:t>
            </a:r>
            <a:r>
              <a:rPr lang="es-ES" altLang="es-ES" sz="2000" b="1" dirty="0" smtClean="0">
                <a:latin typeface="Arial" panose="020B0604020202020204" pitchFamily="34" charset="0"/>
              </a:rPr>
              <a:t> Sexual i de Parella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" altLang="es-ES" sz="20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000" b="1" dirty="0" smtClean="0">
                <a:latin typeface="Arial" panose="020B0604020202020204" pitchFamily="34" charset="0"/>
                <a:hlinkClick r:id="rId3"/>
              </a:rPr>
              <a:t>gdeulofeu@dincat.cat</a:t>
            </a:r>
            <a:endParaRPr lang="es-ES" altLang="es-ES" sz="20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2000" b="1" dirty="0" smtClean="0">
                <a:latin typeface="Arial" panose="020B0604020202020204" pitchFamily="34" charset="0"/>
                <a:hlinkClick r:id="rId4"/>
              </a:rPr>
              <a:t>gemma.deulofeu@inardi.cat</a:t>
            </a:r>
            <a:endParaRPr lang="es-ES" altLang="es-ES" sz="20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ca-ES" altLang="es-ES" sz="20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617137" y="890328"/>
            <a:ext cx="63309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Sexualitat i Qualitat de Vida</a:t>
            </a:r>
            <a:endParaRPr lang="ca-ES" sz="2800" b="1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pic>
        <p:nvPicPr>
          <p:cNvPr id="6" name="5 Imagen" descr="Logo ACRA 25 anys color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  <p:sp>
        <p:nvSpPr>
          <p:cNvPr id="2" name="1 Rectángulo"/>
          <p:cNvSpPr/>
          <p:nvPr/>
        </p:nvSpPr>
        <p:spPr>
          <a:xfrm>
            <a:off x="1271464" y="2413338"/>
            <a:ext cx="9001000" cy="3036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es-ES" sz="2000" dirty="0" smtClean="0"/>
              <a:t>-</a:t>
            </a:r>
            <a:r>
              <a:rPr lang="es-ES" sz="2000" b="1" dirty="0" smtClean="0"/>
              <a:t>Reproductiva</a:t>
            </a:r>
            <a:endParaRPr lang="es-ES" sz="2000" b="1" dirty="0"/>
          </a:p>
          <a:p>
            <a:pPr>
              <a:lnSpc>
                <a:spcPct val="250000"/>
              </a:lnSpc>
            </a:pPr>
            <a:r>
              <a:rPr lang="es-ES" sz="2000" dirty="0" smtClean="0"/>
              <a:t>-</a:t>
            </a:r>
            <a:r>
              <a:rPr lang="es-ES" sz="2000" b="1" dirty="0" smtClean="0"/>
              <a:t>Relacional</a:t>
            </a:r>
            <a:r>
              <a:rPr lang="es-ES" sz="2000" b="1" dirty="0"/>
              <a:t>: </a:t>
            </a:r>
            <a:r>
              <a:rPr lang="es-ES" sz="2000" dirty="0" err="1"/>
              <a:t>mitjà</a:t>
            </a:r>
            <a:r>
              <a:rPr lang="es-ES" sz="2000" dirty="0"/>
              <a:t> </a:t>
            </a:r>
            <a:r>
              <a:rPr lang="es-ES" sz="2000" dirty="0" err="1"/>
              <a:t>comunicació</a:t>
            </a:r>
            <a:r>
              <a:rPr lang="es-ES" sz="2000" dirty="0"/>
              <a:t>, donar i </a:t>
            </a:r>
            <a:r>
              <a:rPr lang="es-ES" sz="2000" dirty="0" err="1"/>
              <a:t>rebre</a:t>
            </a:r>
            <a:r>
              <a:rPr lang="es-ES" sz="2000" dirty="0"/>
              <a:t>, </a:t>
            </a:r>
            <a:r>
              <a:rPr lang="es-ES" sz="2000" dirty="0" err="1"/>
              <a:t>hhss</a:t>
            </a:r>
            <a:r>
              <a:rPr lang="es-ES" sz="2000" dirty="0"/>
              <a:t>, </a:t>
            </a:r>
            <a:r>
              <a:rPr lang="es-ES" sz="2000" dirty="0" err="1"/>
              <a:t>identitat</a:t>
            </a:r>
            <a:r>
              <a:rPr lang="es-ES" sz="2000" dirty="0"/>
              <a:t> </a:t>
            </a:r>
            <a:r>
              <a:rPr lang="es-ES" sz="2000" dirty="0" err="1"/>
              <a:t>vers</a:t>
            </a:r>
            <a:r>
              <a:rPr lang="es-ES" sz="2000" dirty="0"/>
              <a:t> el </a:t>
            </a:r>
            <a:r>
              <a:rPr lang="es-ES" sz="2000" dirty="0" err="1"/>
              <a:t>grup</a:t>
            </a:r>
            <a:endParaRPr lang="es-ES" sz="2000" dirty="0"/>
          </a:p>
          <a:p>
            <a:pPr>
              <a:lnSpc>
                <a:spcPct val="250000"/>
              </a:lnSpc>
            </a:pPr>
            <a:r>
              <a:rPr lang="es-ES" sz="2000" dirty="0" smtClean="0"/>
              <a:t>-</a:t>
            </a:r>
            <a:r>
              <a:rPr lang="es-ES" sz="2000" b="1" dirty="0" smtClean="0"/>
              <a:t>Recreativa</a:t>
            </a:r>
            <a:r>
              <a:rPr lang="es-ES" sz="2000" b="1" dirty="0"/>
              <a:t>: </a:t>
            </a:r>
            <a:r>
              <a:rPr lang="es-ES" sz="2000" dirty="0" err="1"/>
              <a:t>plaer</a:t>
            </a:r>
            <a:r>
              <a:rPr lang="es-ES" sz="2000" dirty="0"/>
              <a:t>, </a:t>
            </a:r>
            <a:r>
              <a:rPr lang="es-ES" sz="2000" dirty="0" err="1"/>
              <a:t>benestar</a:t>
            </a:r>
            <a:r>
              <a:rPr lang="es-ES" sz="2000" dirty="0"/>
              <a:t>, </a:t>
            </a:r>
            <a:r>
              <a:rPr lang="es-ES" sz="2000" dirty="0" err="1"/>
              <a:t>satisfacció</a:t>
            </a:r>
            <a:r>
              <a:rPr lang="es-ES" sz="2000" dirty="0"/>
              <a:t> </a:t>
            </a:r>
          </a:p>
          <a:p>
            <a:pPr>
              <a:lnSpc>
                <a:spcPct val="250000"/>
              </a:lnSpc>
            </a:pPr>
            <a:r>
              <a:rPr lang="es-ES" sz="2000" dirty="0" smtClean="0"/>
              <a:t>-</a:t>
            </a:r>
            <a:r>
              <a:rPr lang="es-ES" sz="2000" b="1" dirty="0" smtClean="0"/>
              <a:t>Adaptativa</a:t>
            </a:r>
            <a:r>
              <a:rPr lang="es-ES" sz="2000" b="1" dirty="0"/>
              <a:t>: </a:t>
            </a:r>
            <a:r>
              <a:rPr lang="es-ES" sz="2000" dirty="0"/>
              <a:t>forma </a:t>
            </a:r>
            <a:r>
              <a:rPr lang="es-ES" sz="2000" dirty="0" err="1"/>
              <a:t>d’exercir</a:t>
            </a:r>
            <a:r>
              <a:rPr lang="es-ES" sz="2000" dirty="0"/>
              <a:t> </a:t>
            </a:r>
            <a:r>
              <a:rPr lang="es-ES" sz="2000" dirty="0" err="1"/>
              <a:t>cert</a:t>
            </a:r>
            <a:r>
              <a:rPr lang="es-ES" sz="2000" dirty="0"/>
              <a:t> control sobre el </a:t>
            </a:r>
            <a:r>
              <a:rPr lang="es-ES" sz="2000" dirty="0" smtClean="0"/>
              <a:t>propi </a:t>
            </a:r>
            <a:r>
              <a:rPr lang="es-ES" sz="2000" dirty="0" err="1"/>
              <a:t>cos</a:t>
            </a:r>
            <a:r>
              <a:rPr lang="es-ES" sz="2000" dirty="0"/>
              <a:t> i </a:t>
            </a:r>
            <a:r>
              <a:rPr lang="es-ES" sz="2000" dirty="0" smtClean="0"/>
              <a:t>vida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705715" y="473268"/>
            <a:ext cx="62865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Criteris Perspectiva ètica-salut</a:t>
            </a:r>
            <a:endParaRPr lang="ca-ES" sz="2800" b="1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1703512" y="2276872"/>
            <a:ext cx="9505056" cy="2449512"/>
          </a:xfrm>
          <a:prstGeom prst="round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ca-ES" altLang="es-ES" sz="2400" b="1" dirty="0" smtClean="0">
                <a:latin typeface="Arial" panose="020B0604020202020204" pitchFamily="34" charset="0"/>
              </a:rPr>
              <a:t>biogràfica- </a:t>
            </a:r>
            <a:r>
              <a:rPr lang="ca-ES" altLang="es-ES" sz="2400" b="1" dirty="0">
                <a:latin typeface="Arial" panose="020B0604020202020204" pitchFamily="34" charset="0"/>
              </a:rPr>
              <a:t>ètica </a:t>
            </a:r>
            <a:r>
              <a:rPr lang="ca-ES" altLang="es-ES" sz="2400" dirty="0">
                <a:latin typeface="Arial" panose="020B0604020202020204" pitchFamily="34" charset="0"/>
              </a:rPr>
              <a:t>(professionals </a:t>
            </a:r>
            <a:r>
              <a:rPr lang="ca-ES" altLang="es-ES" sz="2400" dirty="0" smtClean="0">
                <a:latin typeface="Arial" panose="020B0604020202020204" pitchFamily="34" charset="0"/>
              </a:rPr>
              <a:t> </a:t>
            </a:r>
            <a:r>
              <a:rPr lang="ca-ES" altLang="es-ES" sz="2400" dirty="0">
                <a:latin typeface="Arial" panose="020B0604020202020204" pitchFamily="34" charset="0"/>
              </a:rPr>
              <a:t>mediadors), </a:t>
            </a:r>
            <a:endParaRPr lang="ca-ES" altLang="es-ES" sz="2400" dirty="0" smtClean="0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50000"/>
              </a:lnSpc>
              <a:defRPr/>
            </a:pPr>
            <a:r>
              <a:rPr lang="ca-ES" altLang="es-ES" sz="2400" b="1" dirty="0" smtClean="0">
                <a:latin typeface="Arial" panose="020B0604020202020204" pitchFamily="34" charset="0"/>
              </a:rPr>
              <a:t>de </a:t>
            </a:r>
            <a:r>
              <a:rPr lang="ca-ES" altLang="es-ES" sz="2400" b="1" dirty="0">
                <a:latin typeface="Arial" panose="020B0604020202020204" pitchFamily="34" charset="0"/>
              </a:rPr>
              <a:t>salut </a:t>
            </a:r>
            <a:r>
              <a:rPr lang="ca-ES" altLang="es-ES" sz="2400" dirty="0" smtClean="0">
                <a:latin typeface="Arial" panose="020B0604020202020204" pitchFamily="34" charset="0"/>
              </a:rPr>
              <a:t>(riscos i beneficis, capacitat per consentir)</a:t>
            </a:r>
          </a:p>
          <a:p>
            <a:pPr algn="ctr" eaLnBrk="1" hangingPunct="1">
              <a:lnSpc>
                <a:spcPct val="150000"/>
              </a:lnSpc>
              <a:defRPr/>
            </a:pPr>
            <a:r>
              <a:rPr lang="ca-ES" altLang="es-ES" sz="2400" b="1" dirty="0" smtClean="0">
                <a:latin typeface="Arial" panose="020B0604020202020204" pitchFamily="34" charset="0"/>
              </a:rPr>
              <a:t> </a:t>
            </a:r>
            <a:r>
              <a:rPr lang="ca-ES" altLang="es-ES" sz="2400" b="1" dirty="0">
                <a:latin typeface="Arial" panose="020B0604020202020204" pitchFamily="34" charset="0"/>
              </a:rPr>
              <a:t>legal </a:t>
            </a:r>
            <a:r>
              <a:rPr lang="ca-ES" altLang="es-ES" sz="2400" dirty="0">
                <a:latin typeface="Arial" panose="020B0604020202020204" pitchFamily="34" charset="0"/>
              </a:rPr>
              <a:t>(dret </a:t>
            </a:r>
            <a:r>
              <a:rPr lang="ca-ES" altLang="es-ES" sz="2400" dirty="0" smtClean="0">
                <a:latin typeface="Arial" panose="020B0604020202020204" pitchFamily="34" charset="0"/>
              </a:rPr>
              <a:t>personalíssim, protecció informació)</a:t>
            </a:r>
            <a:endParaRPr lang="ca-ES" altLang="es-ES" sz="2400" dirty="0">
              <a:latin typeface="Arial" panose="020B0604020202020204" pitchFamily="34" charset="0"/>
            </a:endParaRPr>
          </a:p>
        </p:txBody>
      </p:sp>
      <p:pic>
        <p:nvPicPr>
          <p:cNvPr id="7" name="6 Imagen" descr="Logo ACRA 25 anys color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effectLst>
            <a:softEdge rad="127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705715" y="473268"/>
            <a:ext cx="62865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Diversitat i suports</a:t>
            </a:r>
            <a:endParaRPr lang="ca-ES" sz="2800" b="1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623392" y="1176258"/>
            <a:ext cx="10585176" cy="5565110"/>
          </a:xfrm>
          <a:prstGeom prst="round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a-ES" altLang="es-ES" sz="2400" dirty="0">
              <a:latin typeface="Arial" panose="020B0604020202020204" pitchFamily="34" charset="0"/>
            </a:endParaRPr>
          </a:p>
        </p:txBody>
      </p:sp>
      <p:pic>
        <p:nvPicPr>
          <p:cNvPr id="7" name="6 Imagen" descr="Logo ACRA 25 anys color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8" name="Picture 2" descr="J:\Recursos\SERVEI PSICOLOGIA\Documentacio\Sexualitat\trans\genderbread perso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574679"/>
            <a:ext cx="6144344" cy="4768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868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705715" y="473268"/>
            <a:ext cx="62865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Diversitat i suports</a:t>
            </a:r>
            <a:endParaRPr lang="ca-ES" sz="2800" b="1" dirty="0">
              <a:solidFill>
                <a:schemeClr val="accent2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623392" y="1176258"/>
            <a:ext cx="10585176" cy="5565110"/>
          </a:xfrm>
          <a:prstGeom prst="round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19100" lvl="0" indent="-382588">
              <a:spcBef>
                <a:spcPct val="20000"/>
              </a:spcBef>
              <a:buClr>
                <a:srgbClr val="F0AD00"/>
              </a:buClr>
              <a:buSzPct val="80000"/>
              <a:buFont typeface="Wingdings 2" pitchFamily="18" charset="2"/>
              <a:buChar char=""/>
            </a:pPr>
            <a:r>
              <a:rPr lang="es-ES_tradnl" altLang="es-ES" sz="3000" dirty="0" err="1">
                <a:solidFill>
                  <a:prstClr val="white"/>
                </a:solidFill>
                <a:latin typeface="Arial"/>
                <a:ea typeface="ＭＳ Ｐゴシック" charset="-128"/>
              </a:rPr>
              <a:t>Especialistes</a:t>
            </a:r>
            <a:r>
              <a:rPr lang="es-ES_tradnl" altLang="es-ES" sz="3000" dirty="0">
                <a:solidFill>
                  <a:prstClr val="white"/>
                </a:solidFill>
                <a:latin typeface="Arial"/>
                <a:ea typeface="ＭＳ Ｐゴシック" charset="-128"/>
              </a:rPr>
              <a:t>: </a:t>
            </a:r>
            <a:r>
              <a:rPr lang="es-ES_tradnl" altLang="es-ES" sz="3000" dirty="0" err="1">
                <a:solidFill>
                  <a:prstClr val="white"/>
                </a:solidFill>
                <a:latin typeface="Arial"/>
                <a:ea typeface="ＭＳ Ｐゴシック" charset="-128"/>
              </a:rPr>
              <a:t>psiquiatria</a:t>
            </a:r>
            <a:r>
              <a:rPr lang="es-ES_tradnl" altLang="es-ES" sz="3000" dirty="0">
                <a:solidFill>
                  <a:prstClr val="white"/>
                </a:solidFill>
                <a:latin typeface="Arial"/>
                <a:ea typeface="ＭＳ Ｐゴシック" charset="-128"/>
              </a:rPr>
              <a:t>, </a:t>
            </a:r>
            <a:r>
              <a:rPr lang="es-ES_tradnl" altLang="es-ES" sz="3000" dirty="0" err="1">
                <a:solidFill>
                  <a:prstClr val="white"/>
                </a:solidFill>
                <a:latin typeface="Arial"/>
                <a:ea typeface="ＭＳ Ｐゴシック" charset="-128"/>
              </a:rPr>
              <a:t>neuropsicologia</a:t>
            </a:r>
            <a:r>
              <a:rPr lang="es-ES_tradnl" altLang="es-ES" sz="3000" dirty="0">
                <a:solidFill>
                  <a:prstClr val="white"/>
                </a:solidFill>
                <a:latin typeface="Arial"/>
                <a:ea typeface="ＭＳ Ｐゴシック" charset="-128"/>
              </a:rPr>
              <a:t>, </a:t>
            </a:r>
            <a:r>
              <a:rPr lang="es-ES_tradnl" altLang="es-ES" sz="3000" dirty="0" err="1">
                <a:solidFill>
                  <a:prstClr val="white"/>
                </a:solidFill>
                <a:latin typeface="Arial"/>
                <a:ea typeface="ＭＳ Ｐゴシック" charset="-128"/>
              </a:rPr>
              <a:t>psicologia</a:t>
            </a:r>
            <a:r>
              <a:rPr lang="es-ES_tradnl" altLang="es-ES" sz="3000" dirty="0">
                <a:solidFill>
                  <a:prstClr val="white"/>
                </a:solidFill>
                <a:latin typeface="Arial"/>
                <a:ea typeface="ＭＳ Ｐゴシック" charset="-128"/>
              </a:rPr>
              <a:t>, </a:t>
            </a:r>
            <a:r>
              <a:rPr lang="es-ES_tradnl" altLang="es-ES" sz="3000" dirty="0" err="1">
                <a:solidFill>
                  <a:prstClr val="white"/>
                </a:solidFill>
                <a:latin typeface="Arial"/>
                <a:ea typeface="ＭＳ Ｐゴシック" charset="-128"/>
              </a:rPr>
              <a:t>sexologia</a:t>
            </a:r>
            <a:r>
              <a:rPr lang="es-ES_tradnl" altLang="es-ES" sz="3000" dirty="0">
                <a:solidFill>
                  <a:prstClr val="white"/>
                </a:solidFill>
                <a:latin typeface="Arial"/>
                <a:ea typeface="ＭＳ Ｐゴシック" charset="-128"/>
              </a:rPr>
              <a:t>, </a:t>
            </a:r>
            <a:r>
              <a:rPr lang="es-ES_tradnl" altLang="es-ES" sz="3000" dirty="0" err="1">
                <a:solidFill>
                  <a:prstClr val="white"/>
                </a:solidFill>
                <a:latin typeface="Arial"/>
                <a:ea typeface="ＭＳ Ｐゴシック" charset="-128"/>
              </a:rPr>
              <a:t>infermeria</a:t>
            </a:r>
            <a:r>
              <a:rPr lang="es-ES_tradnl" altLang="es-ES" sz="3000" dirty="0">
                <a:solidFill>
                  <a:prstClr val="white"/>
                </a:solidFill>
                <a:latin typeface="Arial"/>
                <a:ea typeface="ＭＳ Ｐゴシック" charset="-128"/>
              </a:rPr>
              <a:t>, </a:t>
            </a:r>
            <a:r>
              <a:rPr lang="es-ES_tradnl" altLang="es-ES" sz="3000" dirty="0" err="1" smtClean="0">
                <a:solidFill>
                  <a:prstClr val="white"/>
                </a:solidFill>
                <a:latin typeface="Arial"/>
                <a:ea typeface="ＭＳ Ｐゴシック" charset="-128"/>
              </a:rPr>
              <a:t>teràpia</a:t>
            </a:r>
            <a:r>
              <a:rPr lang="es-ES_tradnl" altLang="es-ES" sz="3000" dirty="0" smtClean="0">
                <a:solidFill>
                  <a:prstClr val="white"/>
                </a:solidFill>
                <a:latin typeface="Arial"/>
                <a:ea typeface="ＭＳ Ｐゴシック" charset="-128"/>
              </a:rPr>
              <a:t> ocupacional, </a:t>
            </a:r>
            <a:r>
              <a:rPr lang="es-ES_tradnl" altLang="es-ES" sz="3000" dirty="0" err="1">
                <a:solidFill>
                  <a:prstClr val="white"/>
                </a:solidFill>
                <a:latin typeface="Arial"/>
                <a:ea typeface="ＭＳ Ｐゴシック" charset="-128"/>
              </a:rPr>
              <a:t>a</a:t>
            </a:r>
            <a:r>
              <a:rPr lang="es-ES_tradnl" altLang="es-ES" sz="3000" dirty="0" err="1" smtClean="0">
                <a:solidFill>
                  <a:prstClr val="white"/>
                </a:solidFill>
                <a:latin typeface="Arial"/>
                <a:ea typeface="ＭＳ Ｐゴシック" charset="-128"/>
              </a:rPr>
              <a:t>ssistència</a:t>
            </a:r>
            <a:r>
              <a:rPr lang="es-ES_tradnl" altLang="es-ES" sz="3000" dirty="0" smtClean="0">
                <a:solidFill>
                  <a:prstClr val="white"/>
                </a:solidFill>
                <a:latin typeface="Arial"/>
                <a:ea typeface="ＭＳ Ｐゴシック" charset="-128"/>
              </a:rPr>
              <a:t> </a:t>
            </a:r>
            <a:r>
              <a:rPr lang="es-ES_tradnl" altLang="es-ES" sz="3000" dirty="0">
                <a:solidFill>
                  <a:prstClr val="white"/>
                </a:solidFill>
                <a:latin typeface="Arial"/>
                <a:ea typeface="ＭＳ Ｐゴシック" charset="-128"/>
              </a:rPr>
              <a:t>personal i/o íntima sexual</a:t>
            </a:r>
          </a:p>
          <a:p>
            <a:pPr marL="419100" lvl="0" indent="-382588">
              <a:spcBef>
                <a:spcPct val="20000"/>
              </a:spcBef>
              <a:buClr>
                <a:srgbClr val="F0AD00"/>
              </a:buClr>
              <a:buSzPct val="80000"/>
              <a:buFont typeface="Wingdings 2" pitchFamily="18" charset="2"/>
              <a:buChar char=""/>
            </a:pPr>
            <a:r>
              <a:rPr lang="es-ES_tradnl" altLang="es-ES" sz="3000" dirty="0" err="1">
                <a:solidFill>
                  <a:prstClr val="white"/>
                </a:solidFill>
                <a:latin typeface="Arial"/>
                <a:ea typeface="ＭＳ Ｐゴシック" charset="-128"/>
              </a:rPr>
              <a:t>Ortopèdia</a:t>
            </a:r>
            <a:r>
              <a:rPr lang="es-ES_tradnl" altLang="es-ES" sz="3000" dirty="0">
                <a:solidFill>
                  <a:prstClr val="white"/>
                </a:solidFill>
                <a:latin typeface="Arial"/>
                <a:ea typeface="ＭＳ Ｐゴシック" charset="-128"/>
              </a:rPr>
              <a:t> sexual / </a:t>
            </a:r>
            <a:r>
              <a:rPr lang="es-ES_tradnl" altLang="es-ES" sz="3000" dirty="0" err="1">
                <a:solidFill>
                  <a:prstClr val="white"/>
                </a:solidFill>
                <a:latin typeface="Arial"/>
                <a:ea typeface="ＭＳ Ｐゴシック" charset="-128"/>
              </a:rPr>
              <a:t>Estimuladors</a:t>
            </a:r>
            <a:r>
              <a:rPr lang="es-ES_tradnl" altLang="es-ES" sz="3000" dirty="0">
                <a:solidFill>
                  <a:prstClr val="white"/>
                </a:solidFill>
                <a:latin typeface="Arial"/>
                <a:ea typeface="ＭＳ Ｐゴシック" charset="-128"/>
              </a:rPr>
              <a:t> </a:t>
            </a:r>
            <a:r>
              <a:rPr lang="es-ES_tradnl" altLang="es-ES" sz="3000" dirty="0" err="1">
                <a:solidFill>
                  <a:prstClr val="white"/>
                </a:solidFill>
                <a:latin typeface="Arial"/>
                <a:ea typeface="ＭＳ Ｐゴシック" charset="-128"/>
              </a:rPr>
              <a:t>sexuals</a:t>
            </a:r>
            <a:endParaRPr lang="es-ES_tradnl" altLang="es-ES" sz="3000" dirty="0">
              <a:solidFill>
                <a:prstClr val="white"/>
              </a:solidFill>
              <a:latin typeface="Arial"/>
              <a:ea typeface="ＭＳ Ｐゴシック" charset="-128"/>
            </a:endParaRPr>
          </a:p>
          <a:p>
            <a:pPr marL="419100" lvl="0" indent="-382588">
              <a:spcBef>
                <a:spcPct val="20000"/>
              </a:spcBef>
              <a:buClr>
                <a:srgbClr val="F0AD00"/>
              </a:buClr>
              <a:buSzPct val="80000"/>
              <a:buFont typeface="Wingdings 2" pitchFamily="18" charset="2"/>
              <a:buChar char=""/>
            </a:pPr>
            <a:r>
              <a:rPr lang="es-ES_tradnl" altLang="es-ES" sz="3000" dirty="0" err="1">
                <a:solidFill>
                  <a:prstClr val="white"/>
                </a:solidFill>
                <a:latin typeface="Arial"/>
                <a:ea typeface="ＭＳ Ｐゴシック" charset="-128"/>
              </a:rPr>
              <a:t>Espais</a:t>
            </a:r>
            <a:r>
              <a:rPr lang="es-ES_tradnl" altLang="es-ES" sz="3000" dirty="0">
                <a:solidFill>
                  <a:prstClr val="white"/>
                </a:solidFill>
                <a:latin typeface="Arial"/>
                <a:ea typeface="ＭＳ Ｐゴシック" charset="-128"/>
              </a:rPr>
              <a:t> de </a:t>
            </a:r>
            <a:r>
              <a:rPr lang="es-ES_tradnl" altLang="es-ES" sz="3000" dirty="0" err="1">
                <a:solidFill>
                  <a:prstClr val="white"/>
                </a:solidFill>
                <a:latin typeface="Arial"/>
                <a:ea typeface="ＭＳ Ｐゴシック" charset="-128"/>
              </a:rPr>
              <a:t>lleure</a:t>
            </a:r>
            <a:r>
              <a:rPr lang="es-ES_tradnl" altLang="es-ES" sz="3000" dirty="0">
                <a:solidFill>
                  <a:prstClr val="white"/>
                </a:solidFill>
                <a:latin typeface="Arial"/>
                <a:ea typeface="ＭＳ Ｐゴシック" charset="-128"/>
              </a:rPr>
              <a:t> i </a:t>
            </a:r>
            <a:r>
              <a:rPr lang="es-ES_tradnl" altLang="es-ES" sz="3000" dirty="0" err="1">
                <a:solidFill>
                  <a:prstClr val="white"/>
                </a:solidFill>
                <a:latin typeface="Arial"/>
                <a:ea typeface="ＭＳ Ｐゴシック" charset="-128"/>
              </a:rPr>
              <a:t>socialització</a:t>
            </a:r>
            <a:endParaRPr lang="es-ES_tradnl" altLang="es-ES" sz="3000" dirty="0">
              <a:solidFill>
                <a:prstClr val="white"/>
              </a:solidFill>
              <a:latin typeface="Arial"/>
              <a:ea typeface="ＭＳ Ｐゴシック" charset="-128"/>
            </a:endParaRPr>
          </a:p>
          <a:p>
            <a:pPr marL="419100" lvl="0" indent="-382588">
              <a:spcBef>
                <a:spcPct val="20000"/>
              </a:spcBef>
              <a:buClr>
                <a:srgbClr val="F0AD00"/>
              </a:buClr>
              <a:buSzPct val="80000"/>
              <a:buFont typeface="Wingdings 2" pitchFamily="18" charset="2"/>
              <a:buChar char=""/>
            </a:pPr>
            <a:r>
              <a:rPr lang="es-ES_tradnl" altLang="es-ES" sz="3000" dirty="0" err="1">
                <a:solidFill>
                  <a:prstClr val="white"/>
                </a:solidFill>
                <a:latin typeface="Arial"/>
                <a:ea typeface="ＭＳ Ｐゴシック" charset="-128"/>
              </a:rPr>
              <a:t>Suport</a:t>
            </a:r>
            <a:r>
              <a:rPr lang="es-ES_tradnl" altLang="es-ES" sz="3000" dirty="0">
                <a:solidFill>
                  <a:prstClr val="white"/>
                </a:solidFill>
                <a:latin typeface="Arial"/>
                <a:ea typeface="ＭＳ Ｐゴシック" charset="-128"/>
              </a:rPr>
              <a:t> familiar</a:t>
            </a:r>
          </a:p>
          <a:p>
            <a:pPr marL="419100" lvl="0" indent="-382588">
              <a:spcBef>
                <a:spcPct val="20000"/>
              </a:spcBef>
              <a:buClr>
                <a:srgbClr val="F0AD00"/>
              </a:buClr>
              <a:buSzPct val="80000"/>
              <a:buFont typeface="Wingdings 2" pitchFamily="18" charset="2"/>
              <a:buChar char=""/>
            </a:pPr>
            <a:r>
              <a:rPr lang="es-ES_tradnl" altLang="es-ES" sz="3000" dirty="0">
                <a:solidFill>
                  <a:prstClr val="white"/>
                </a:solidFill>
                <a:latin typeface="Arial"/>
                <a:ea typeface="ＭＳ Ｐゴシック" charset="-128"/>
              </a:rPr>
              <a:t>Formació i </a:t>
            </a:r>
            <a:r>
              <a:rPr lang="es-ES_tradnl" altLang="es-ES" sz="3000" dirty="0" err="1">
                <a:solidFill>
                  <a:prstClr val="white"/>
                </a:solidFill>
                <a:latin typeface="Arial"/>
                <a:ea typeface="ＭＳ Ｐゴシック" charset="-128"/>
              </a:rPr>
              <a:t>actituds</a:t>
            </a:r>
            <a:r>
              <a:rPr lang="es-ES_tradnl" altLang="es-ES" sz="3000" dirty="0">
                <a:solidFill>
                  <a:prstClr val="white"/>
                </a:solidFill>
                <a:latin typeface="Arial"/>
                <a:ea typeface="ＭＳ Ｐゴシック" charset="-128"/>
              </a:rPr>
              <a:t> </a:t>
            </a:r>
            <a:r>
              <a:rPr lang="es-ES_tradnl" altLang="es-ES" sz="3000" dirty="0" err="1">
                <a:solidFill>
                  <a:prstClr val="white"/>
                </a:solidFill>
                <a:latin typeface="Arial"/>
                <a:ea typeface="ＭＳ Ｐゴシック" charset="-128"/>
              </a:rPr>
              <a:t>dels</a:t>
            </a:r>
            <a:r>
              <a:rPr lang="es-ES_tradnl" altLang="es-ES" sz="3000" dirty="0">
                <a:solidFill>
                  <a:prstClr val="white"/>
                </a:solidFill>
                <a:latin typeface="Arial"/>
                <a:ea typeface="ＭＳ Ｐゴシック" charset="-128"/>
              </a:rPr>
              <a:t> </a:t>
            </a:r>
            <a:r>
              <a:rPr lang="es-ES_tradnl" altLang="es-ES" sz="3000" dirty="0" err="1">
                <a:solidFill>
                  <a:prstClr val="white"/>
                </a:solidFill>
                <a:latin typeface="Arial"/>
                <a:ea typeface="ＭＳ Ｐゴシック" charset="-128"/>
              </a:rPr>
              <a:t>professionals</a:t>
            </a:r>
            <a:endParaRPr lang="es-ES_tradnl" altLang="es-ES" sz="3000" dirty="0">
              <a:solidFill>
                <a:prstClr val="white"/>
              </a:solidFill>
              <a:latin typeface="Arial"/>
              <a:ea typeface="ＭＳ Ｐゴシック" charset="-128"/>
            </a:endParaRPr>
          </a:p>
        </p:txBody>
      </p:sp>
      <p:pic>
        <p:nvPicPr>
          <p:cNvPr id="7" name="6 Imagen" descr="Logo ACRA 25 anys color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345636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617137" y="692616"/>
            <a:ext cx="63309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rgbClr val="C0504D">
                    <a:lumMod val="75000"/>
                  </a:srgbClr>
                </a:solidFill>
                <a:latin typeface="Arial" charset="0"/>
                <a:cs typeface="Arial" charset="0"/>
              </a:rPr>
              <a:t>Mites</a:t>
            </a:r>
            <a:endParaRPr lang="ca-ES" sz="2800" b="1" dirty="0">
              <a:solidFill>
                <a:srgbClr val="C0504D">
                  <a:lumMod val="75000"/>
                </a:srgbClr>
              </a:solidFill>
              <a:latin typeface="Arial" charset="0"/>
              <a:cs typeface="Arial" charset="0"/>
            </a:endParaRPr>
          </a:p>
        </p:txBody>
      </p:sp>
      <p:pic>
        <p:nvPicPr>
          <p:cNvPr id="6" name="5 Imagen" descr="Logo ACRA 25 anys color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  <p:sp>
        <p:nvSpPr>
          <p:cNvPr id="3" name="2 Rectángulo"/>
          <p:cNvSpPr/>
          <p:nvPr/>
        </p:nvSpPr>
        <p:spPr>
          <a:xfrm>
            <a:off x="1617137" y="1412616"/>
            <a:ext cx="83529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200000"/>
              </a:lnSpc>
              <a:buFont typeface="Century Gothic" pitchFamily="34" charset="0"/>
              <a:buAutoNum type="arabicParenR"/>
            </a:pPr>
            <a:r>
              <a:rPr lang="es-ES_tradnl" altLang="es-ES" dirty="0">
                <a:ea typeface="ＭＳ Ｐゴシック" pitchFamily="34" charset="-128"/>
              </a:rPr>
              <a:t>La </a:t>
            </a:r>
            <a:r>
              <a:rPr lang="es-ES_tradnl" altLang="es-ES" dirty="0" err="1">
                <a:ea typeface="ＭＳ Ｐゴシック" pitchFamily="34" charset="-128"/>
              </a:rPr>
              <a:t>satisfacció</a:t>
            </a:r>
            <a:r>
              <a:rPr lang="es-ES_tradnl" altLang="es-ES" dirty="0">
                <a:ea typeface="ＭＳ Ｐゴシック" pitchFamily="34" charset="-128"/>
              </a:rPr>
              <a:t> sexual </a:t>
            </a:r>
            <a:r>
              <a:rPr lang="es-ES_tradnl" altLang="es-ES" dirty="0" err="1">
                <a:ea typeface="ＭＳ Ｐゴシック" pitchFamily="34" charset="-128"/>
              </a:rPr>
              <a:t>decreix</a:t>
            </a:r>
            <a:r>
              <a:rPr lang="es-ES_tradnl" altLang="es-ES" dirty="0">
                <a:ea typeface="ＭＳ Ｐゴシック" pitchFamily="34" charset="-128"/>
              </a:rPr>
              <a:t> </a:t>
            </a:r>
            <a:r>
              <a:rPr lang="es-ES_tradnl" altLang="es-ES" dirty="0" err="1">
                <a:ea typeface="ＭＳ Ｐゴシック" pitchFamily="34" charset="-128"/>
              </a:rPr>
              <a:t>després</a:t>
            </a:r>
            <a:r>
              <a:rPr lang="es-ES_tradnl" altLang="es-ES" dirty="0">
                <a:ea typeface="ＭＳ Ｐゴシック" pitchFamily="34" charset="-128"/>
              </a:rPr>
              <a:t> de la </a:t>
            </a:r>
            <a:r>
              <a:rPr lang="es-ES_tradnl" altLang="es-ES" dirty="0" err="1" smtClean="0">
                <a:ea typeface="ＭＳ Ｐゴシック" pitchFamily="34" charset="-128"/>
              </a:rPr>
              <a:t>menopausa</a:t>
            </a:r>
            <a:r>
              <a:rPr lang="es-ES_tradnl" altLang="es-ES" dirty="0" smtClean="0">
                <a:ea typeface="ＭＳ Ｐゴシック" pitchFamily="34" charset="-128"/>
              </a:rPr>
              <a:t>.</a:t>
            </a:r>
            <a:endParaRPr lang="es-ES_tradnl" altLang="es-ES" dirty="0">
              <a:ea typeface="ＭＳ Ｐゴシック" pitchFamily="34" charset="-128"/>
            </a:endParaRPr>
          </a:p>
          <a:p>
            <a:pPr marL="457200" indent="-457200">
              <a:lnSpc>
                <a:spcPct val="200000"/>
              </a:lnSpc>
              <a:buFont typeface="Century Gothic" pitchFamily="34" charset="0"/>
              <a:buAutoNum type="arabicParenR"/>
            </a:pPr>
            <a:r>
              <a:rPr lang="es-ES_tradnl" altLang="es-ES" dirty="0">
                <a:ea typeface="ＭＳ Ｐゴシック" pitchFamily="34" charset="-128"/>
              </a:rPr>
              <a:t>La </a:t>
            </a:r>
            <a:r>
              <a:rPr lang="es-ES_tradnl" altLang="es-ES" dirty="0" err="1">
                <a:ea typeface="ＭＳ Ｐゴシック" pitchFamily="34" charset="-128"/>
              </a:rPr>
              <a:t>gent</a:t>
            </a:r>
            <a:r>
              <a:rPr lang="es-ES_tradnl" altLang="es-ES" dirty="0">
                <a:ea typeface="ＭＳ Ｐゴシック" pitchFamily="34" charset="-128"/>
              </a:rPr>
              <a:t> gran no </a:t>
            </a:r>
            <a:r>
              <a:rPr lang="es-ES_tradnl" altLang="es-ES" dirty="0" err="1">
                <a:ea typeface="ＭＳ Ｐゴシック" pitchFamily="34" charset="-128"/>
              </a:rPr>
              <a:t>tenen</a:t>
            </a:r>
            <a:r>
              <a:rPr lang="es-ES_tradnl" altLang="es-ES" dirty="0">
                <a:ea typeface="ＭＳ Ｐゴシック" pitchFamily="34" charset="-128"/>
              </a:rPr>
              <a:t> </a:t>
            </a:r>
            <a:r>
              <a:rPr lang="es-ES_tradnl" altLang="es-ES" dirty="0" err="1">
                <a:ea typeface="ＭＳ Ｐゴシック" pitchFamily="34" charset="-128"/>
              </a:rPr>
              <a:t>interessos</a:t>
            </a:r>
            <a:r>
              <a:rPr lang="es-ES_tradnl" altLang="es-ES" dirty="0">
                <a:ea typeface="ＭＳ Ｐゴシック" pitchFamily="34" charset="-128"/>
              </a:rPr>
              <a:t> </a:t>
            </a:r>
            <a:r>
              <a:rPr lang="es-ES_tradnl" altLang="es-ES" dirty="0" err="1">
                <a:ea typeface="ＭＳ Ｐゴシック" pitchFamily="34" charset="-128"/>
              </a:rPr>
              <a:t>sexuals</a:t>
            </a:r>
            <a:r>
              <a:rPr lang="es-ES_tradnl" altLang="es-ES" dirty="0" smtClean="0">
                <a:ea typeface="ＭＳ Ｐゴシック" pitchFamily="34" charset="-128"/>
              </a:rPr>
              <a:t>. No </a:t>
            </a:r>
            <a:r>
              <a:rPr lang="es-ES_tradnl" altLang="es-ES" dirty="0" err="1" smtClean="0">
                <a:ea typeface="ＭＳ Ｐゴシック" pitchFamily="34" charset="-128"/>
              </a:rPr>
              <a:t>són</a:t>
            </a:r>
            <a:r>
              <a:rPr lang="es-ES_tradnl" altLang="es-ES" dirty="0" smtClean="0">
                <a:ea typeface="ＭＳ Ｐゴシック" pitchFamily="34" charset="-128"/>
              </a:rPr>
              <a:t> </a:t>
            </a:r>
            <a:r>
              <a:rPr lang="es-ES_tradnl" altLang="es-ES" dirty="0" err="1" smtClean="0">
                <a:ea typeface="ＭＳ Ｐゴシック" pitchFamily="34" charset="-128"/>
              </a:rPr>
              <a:t>conscients</a:t>
            </a:r>
            <a:r>
              <a:rPr lang="es-ES_tradnl" altLang="es-ES" dirty="0" smtClean="0">
                <a:ea typeface="ＭＳ Ｐゴシック" pitchFamily="34" charset="-128"/>
              </a:rPr>
              <a:t>…</a:t>
            </a:r>
            <a:endParaRPr lang="es-ES_tradnl" altLang="es-ES" dirty="0" smtClean="0">
              <a:ea typeface="ＭＳ Ｐゴシック" pitchFamily="34" charset="-128"/>
            </a:endParaRPr>
          </a:p>
          <a:p>
            <a:pPr marL="457200" indent="-457200">
              <a:lnSpc>
                <a:spcPct val="200000"/>
              </a:lnSpc>
              <a:buFont typeface="Century Gothic" pitchFamily="34" charset="0"/>
              <a:buAutoNum type="arabicParenR"/>
            </a:pPr>
            <a:r>
              <a:rPr lang="es-ES_tradnl" altLang="es-ES" dirty="0" smtClean="0">
                <a:ea typeface="ＭＳ Ｐゴシック" pitchFamily="34" charset="-128"/>
              </a:rPr>
              <a:t> </a:t>
            </a:r>
            <a:r>
              <a:rPr lang="es-ES_tradnl" altLang="es-ES" dirty="0" err="1" smtClean="0">
                <a:ea typeface="ＭＳ Ｐゴシック" pitchFamily="34" charset="-128"/>
              </a:rPr>
              <a:t>Són</a:t>
            </a:r>
            <a:r>
              <a:rPr lang="es-ES_tradnl" altLang="es-ES" dirty="0" smtClean="0">
                <a:ea typeface="ＭＳ Ｐゴシック" pitchFamily="34" charset="-128"/>
              </a:rPr>
              <a:t> </a:t>
            </a:r>
            <a:r>
              <a:rPr lang="es-ES_tradnl" altLang="es-ES" dirty="0" err="1" smtClean="0">
                <a:ea typeface="ＭＳ Ｐゴシック" pitchFamily="34" charset="-128"/>
              </a:rPr>
              <a:t>heterosexuals</a:t>
            </a:r>
            <a:endParaRPr lang="es-ES_tradnl" altLang="es-ES" dirty="0">
              <a:ea typeface="ＭＳ Ｐゴシック" pitchFamily="34" charset="-128"/>
            </a:endParaRPr>
          </a:p>
          <a:p>
            <a:pPr marL="457200" indent="-457200">
              <a:lnSpc>
                <a:spcPct val="200000"/>
              </a:lnSpc>
              <a:buFont typeface="Century Gothic" pitchFamily="34" charset="0"/>
              <a:buAutoNum type="arabicParenR"/>
            </a:pPr>
            <a:r>
              <a:rPr lang="es-ES_tradnl" altLang="es-ES" dirty="0" err="1" smtClean="0">
                <a:ea typeface="ＭＳ Ｐゴシック" pitchFamily="34" charset="-128"/>
              </a:rPr>
              <a:t>L’activitat</a:t>
            </a:r>
            <a:r>
              <a:rPr lang="es-ES_tradnl" altLang="es-ES" dirty="0" smtClean="0">
                <a:ea typeface="ＭＳ Ｐゴシック" pitchFamily="34" charset="-128"/>
              </a:rPr>
              <a:t> </a:t>
            </a:r>
            <a:r>
              <a:rPr lang="es-ES_tradnl" altLang="es-ES" dirty="0">
                <a:ea typeface="ＭＳ Ｐゴシック" pitchFamily="34" charset="-128"/>
              </a:rPr>
              <a:t>sexual </a:t>
            </a:r>
            <a:r>
              <a:rPr lang="es-ES_tradnl" altLang="es-ES" dirty="0" err="1">
                <a:ea typeface="ＭＳ Ｐゴシック" pitchFamily="34" charset="-128"/>
              </a:rPr>
              <a:t>s’afebleix</a:t>
            </a:r>
            <a:endParaRPr lang="es-ES_tradnl" altLang="es-ES" dirty="0">
              <a:ea typeface="ＭＳ Ｐゴシック" pitchFamily="34" charset="-128"/>
            </a:endParaRPr>
          </a:p>
          <a:p>
            <a:pPr marL="457200" indent="-457200">
              <a:lnSpc>
                <a:spcPct val="200000"/>
              </a:lnSpc>
              <a:buFont typeface="Century Gothic" pitchFamily="34" charset="0"/>
              <a:buAutoNum type="arabicParenR"/>
            </a:pPr>
            <a:r>
              <a:rPr lang="es-ES_tradnl" altLang="es-ES" dirty="0">
                <a:ea typeface="ＭＳ Ｐゴシック" pitchFamily="34" charset="-128"/>
              </a:rPr>
              <a:t>No </a:t>
            </a:r>
            <a:r>
              <a:rPr lang="es-ES_tradnl" altLang="es-ES" dirty="0" err="1">
                <a:ea typeface="ＭＳ Ｐゴシック" pitchFamily="34" charset="-128"/>
              </a:rPr>
              <a:t>són</a:t>
            </a:r>
            <a:r>
              <a:rPr lang="es-ES_tradnl" altLang="es-ES" dirty="0">
                <a:ea typeface="ＭＳ Ｐゴシック" pitchFamily="34" charset="-128"/>
              </a:rPr>
              <a:t> </a:t>
            </a:r>
            <a:r>
              <a:rPr lang="es-ES_tradnl" altLang="es-ES" dirty="0" err="1">
                <a:ea typeface="ＭＳ Ｐゴシック" pitchFamily="34" charset="-128"/>
              </a:rPr>
              <a:t>atractius</a:t>
            </a:r>
            <a:r>
              <a:rPr lang="es-ES_tradnl" altLang="es-ES" dirty="0">
                <a:ea typeface="ＭＳ Ｐゴシック" pitchFamily="34" charset="-128"/>
              </a:rPr>
              <a:t> </a:t>
            </a:r>
            <a:r>
              <a:rPr lang="es-ES_tradnl" altLang="es-ES" dirty="0" err="1">
                <a:ea typeface="ＭＳ Ｐゴシック" pitchFamily="34" charset="-128"/>
              </a:rPr>
              <a:t>sexualment</a:t>
            </a:r>
            <a:endParaRPr lang="es-ES_tradnl" altLang="es-ES" dirty="0">
              <a:ea typeface="ＭＳ Ｐゴシック" pitchFamily="34" charset="-128"/>
            </a:endParaRPr>
          </a:p>
          <a:p>
            <a:pPr marL="457200" indent="-457200">
              <a:lnSpc>
                <a:spcPct val="200000"/>
              </a:lnSpc>
              <a:buFont typeface="Century Gothic" pitchFamily="34" charset="0"/>
              <a:buAutoNum type="arabicParenR"/>
            </a:pPr>
            <a:r>
              <a:rPr lang="es-ES" altLang="es-ES" dirty="0" err="1" smtClean="0">
                <a:ea typeface="ＭＳ Ｐゴシック" pitchFamily="34" charset="-128"/>
              </a:rPr>
              <a:t>Prendre</a:t>
            </a:r>
            <a:r>
              <a:rPr lang="es-ES" altLang="es-ES" dirty="0" smtClean="0">
                <a:ea typeface="ＭＳ Ｐゴシック" pitchFamily="34" charset="-128"/>
              </a:rPr>
              <a:t> </a:t>
            </a:r>
            <a:r>
              <a:rPr lang="es-ES" altLang="es-ES" dirty="0" err="1" smtClean="0">
                <a:ea typeface="ＭＳ Ｐゴシック" pitchFamily="34" charset="-128"/>
              </a:rPr>
              <a:t>decisions</a:t>
            </a:r>
            <a:r>
              <a:rPr lang="es-ES" altLang="es-ES" dirty="0" smtClean="0">
                <a:ea typeface="ＭＳ Ｐゴシック" pitchFamily="34" charset="-128"/>
              </a:rPr>
              <a:t> per </a:t>
            </a:r>
            <a:r>
              <a:rPr lang="es-ES" altLang="es-ES" dirty="0" err="1" smtClean="0">
                <a:ea typeface="ＭＳ Ｐゴシック" pitchFamily="34" charset="-128"/>
              </a:rPr>
              <a:t>ells</a:t>
            </a:r>
            <a:r>
              <a:rPr lang="es-ES" altLang="es-ES" dirty="0" smtClean="0">
                <a:ea typeface="ＭＳ Ｐゴシック" pitchFamily="34" charset="-128"/>
              </a:rPr>
              <a:t> </a:t>
            </a:r>
            <a:r>
              <a:rPr lang="es-ES" altLang="es-ES" dirty="0" smtClean="0">
                <a:ea typeface="ＭＳ Ｐゴシック" pitchFamily="34" charset="-128"/>
              </a:rPr>
              <a:t>(“</a:t>
            </a:r>
            <a:r>
              <a:rPr lang="es-ES" altLang="es-ES" dirty="0" err="1" smtClean="0">
                <a:ea typeface="ＭＳ Ｐゴシック" pitchFamily="34" charset="-128"/>
              </a:rPr>
              <a:t>ningú</a:t>
            </a:r>
            <a:r>
              <a:rPr lang="es-ES" altLang="es-ES" dirty="0" smtClean="0">
                <a:ea typeface="ＭＳ Ｐゴシック" pitchFamily="34" charset="-128"/>
              </a:rPr>
              <a:t> </a:t>
            </a:r>
            <a:r>
              <a:rPr lang="es-ES" altLang="es-ES" dirty="0" err="1" smtClean="0">
                <a:ea typeface="ＭＳ Ｐゴシック" pitchFamily="34" charset="-128"/>
              </a:rPr>
              <a:t>millor</a:t>
            </a:r>
            <a:r>
              <a:rPr lang="es-ES" altLang="es-ES" dirty="0" smtClean="0">
                <a:ea typeface="ＭＳ Ｐゴシック" pitchFamily="34" charset="-128"/>
              </a:rPr>
              <a:t> que </a:t>
            </a:r>
            <a:r>
              <a:rPr lang="es-ES" altLang="es-ES" dirty="0" err="1" smtClean="0">
                <a:ea typeface="ＭＳ Ｐゴシック" pitchFamily="34" charset="-128"/>
              </a:rPr>
              <a:t>jo</a:t>
            </a:r>
            <a:r>
              <a:rPr lang="es-ES" altLang="es-ES" dirty="0" smtClean="0">
                <a:ea typeface="ＭＳ Ｐゴシック" pitchFamily="34" charset="-128"/>
              </a:rPr>
              <a:t> </a:t>
            </a:r>
            <a:r>
              <a:rPr lang="es-ES" altLang="es-ES" dirty="0" err="1" smtClean="0">
                <a:ea typeface="ＭＳ Ｐゴシック" pitchFamily="34" charset="-128"/>
              </a:rPr>
              <a:t>sap</a:t>
            </a:r>
            <a:r>
              <a:rPr lang="es-ES" altLang="es-ES" dirty="0" smtClean="0">
                <a:ea typeface="ＭＳ Ｐゴシック" pitchFamily="34" charset="-128"/>
              </a:rPr>
              <a:t> el que li </a:t>
            </a:r>
            <a:r>
              <a:rPr lang="es-ES" altLang="es-ES" dirty="0" err="1" smtClean="0">
                <a:ea typeface="ＭＳ Ｐゴシック" pitchFamily="34" charset="-128"/>
              </a:rPr>
              <a:t>convé</a:t>
            </a:r>
            <a:r>
              <a:rPr lang="es-ES" altLang="es-ES" dirty="0" smtClean="0">
                <a:ea typeface="ＭＳ Ｐゴシック" pitchFamily="34" charset="-128"/>
              </a:rPr>
              <a:t>”)</a:t>
            </a:r>
            <a:endParaRPr lang="es-ES" altLang="es-ES" dirty="0">
              <a:ea typeface="ＭＳ Ｐゴシック" pitchFamily="34" charset="-128"/>
            </a:endParaRPr>
          </a:p>
          <a:p>
            <a:pPr marL="457200" indent="-457200">
              <a:lnSpc>
                <a:spcPct val="200000"/>
              </a:lnSpc>
              <a:buFont typeface="Century Gothic" pitchFamily="34" charset="0"/>
              <a:buAutoNum type="arabicParenR"/>
            </a:pPr>
            <a:r>
              <a:rPr lang="es-ES" altLang="es-ES" dirty="0">
                <a:ea typeface="ＭＳ Ｐゴシック" pitchFamily="34" charset="-128"/>
              </a:rPr>
              <a:t>No </a:t>
            </a:r>
            <a:r>
              <a:rPr lang="es-ES" altLang="es-ES" dirty="0" err="1">
                <a:ea typeface="ＭＳ Ｐゴシック" pitchFamily="34" charset="-128"/>
              </a:rPr>
              <a:t>necessiten</a:t>
            </a:r>
            <a:r>
              <a:rPr lang="es-ES" altLang="es-ES" dirty="0">
                <a:ea typeface="ＭＳ Ｐゴシック" pitchFamily="34" charset="-128"/>
              </a:rPr>
              <a:t> </a:t>
            </a:r>
            <a:r>
              <a:rPr lang="es-ES" altLang="es-ES" dirty="0" err="1">
                <a:ea typeface="ＭＳ Ｐゴシック" pitchFamily="34" charset="-128"/>
              </a:rPr>
              <a:t>aprendre</a:t>
            </a:r>
            <a:r>
              <a:rPr lang="es-ES" altLang="es-ES" dirty="0">
                <a:ea typeface="ＭＳ Ｐゴシック" pitchFamily="34" charset="-128"/>
              </a:rPr>
              <a:t> </a:t>
            </a:r>
            <a:r>
              <a:rPr lang="es-ES" altLang="es-ES" dirty="0" smtClean="0">
                <a:ea typeface="ＭＳ Ｐゴシック" pitchFamily="34" charset="-128"/>
              </a:rPr>
              <a:t>i </a:t>
            </a:r>
            <a:r>
              <a:rPr lang="es-ES" altLang="es-ES" dirty="0" smtClean="0">
                <a:ea typeface="ＭＳ Ｐゴシック" pitchFamily="34" charset="-128"/>
              </a:rPr>
              <a:t>no </a:t>
            </a:r>
            <a:r>
              <a:rPr lang="es-ES" altLang="es-ES" dirty="0">
                <a:ea typeface="ＭＳ Ｐゴシック" pitchFamily="34" charset="-128"/>
              </a:rPr>
              <a:t>poden </a:t>
            </a:r>
            <a:r>
              <a:rPr lang="es-ES" altLang="es-ES" dirty="0" err="1">
                <a:ea typeface="ＭＳ Ｐゴシック" pitchFamily="34" charset="-128"/>
              </a:rPr>
              <a:t>fer-ho</a:t>
            </a:r>
            <a:endParaRPr lang="es-ES" altLang="es-ES" dirty="0">
              <a:ea typeface="ＭＳ Ｐゴシック" pitchFamily="34" charset="-128"/>
            </a:endParaRPr>
          </a:p>
          <a:p>
            <a:pPr marL="457200" indent="-457200">
              <a:lnSpc>
                <a:spcPct val="200000"/>
              </a:lnSpc>
              <a:buFont typeface="Century Gothic" pitchFamily="34" charset="0"/>
              <a:buAutoNum type="arabicParenR"/>
            </a:pPr>
            <a:r>
              <a:rPr lang="es-ES" altLang="es-ES" dirty="0">
                <a:ea typeface="ＭＳ Ｐゴシック" pitchFamily="34" charset="-128"/>
              </a:rPr>
              <a:t>Si </a:t>
            </a:r>
            <a:r>
              <a:rPr lang="es-ES" altLang="es-ES" dirty="0" err="1" smtClean="0">
                <a:ea typeface="ＭＳ Ｐゴシック" pitchFamily="34" charset="-128"/>
              </a:rPr>
              <a:t>intervenim</a:t>
            </a:r>
            <a:r>
              <a:rPr lang="es-ES" altLang="es-ES" dirty="0" smtClean="0">
                <a:ea typeface="ＭＳ Ｐゴシック" pitchFamily="34" charset="-128"/>
              </a:rPr>
              <a:t>, </a:t>
            </a:r>
            <a:r>
              <a:rPr lang="es-ES" altLang="es-ES" dirty="0" err="1">
                <a:ea typeface="ＭＳ Ｐゴシック" pitchFamily="34" charset="-128"/>
              </a:rPr>
              <a:t>portarà</a:t>
            </a:r>
            <a:r>
              <a:rPr lang="es-ES" altLang="es-ES" dirty="0">
                <a:ea typeface="ＭＳ Ｐゴシック" pitchFamily="34" charset="-128"/>
              </a:rPr>
              <a:t> </a:t>
            </a:r>
            <a:r>
              <a:rPr lang="es-ES" altLang="es-ES" dirty="0" err="1" smtClean="0">
                <a:ea typeface="ＭＳ Ｐゴシック" pitchFamily="34" charset="-128"/>
              </a:rPr>
              <a:t>problemes</a:t>
            </a:r>
            <a:endParaRPr lang="es-ES" altLang="es-ES" dirty="0" smtClean="0">
              <a:ea typeface="ＭＳ Ｐゴシック" pitchFamily="34" charset="-128"/>
            </a:endParaRPr>
          </a:p>
          <a:p>
            <a:pPr marL="457200" indent="-457200">
              <a:lnSpc>
                <a:spcPct val="200000"/>
              </a:lnSpc>
              <a:buFont typeface="Century Gothic" pitchFamily="34" charset="0"/>
              <a:buAutoNum type="arabicParenR"/>
            </a:pPr>
            <a:r>
              <a:rPr lang="es-ES" altLang="es-ES" dirty="0" smtClean="0">
                <a:ea typeface="ＭＳ Ｐゴシック" pitchFamily="34" charset="-128"/>
              </a:rPr>
              <a:t>Si </a:t>
            </a:r>
            <a:r>
              <a:rPr lang="es-ES" altLang="es-ES" dirty="0" err="1" smtClean="0">
                <a:ea typeface="ＭＳ Ｐゴシック" pitchFamily="34" charset="-128"/>
              </a:rPr>
              <a:t>tenen</a:t>
            </a:r>
            <a:r>
              <a:rPr lang="es-ES" altLang="es-ES" dirty="0" smtClean="0">
                <a:ea typeface="ＭＳ Ｐゴシック" pitchFamily="34" charset="-128"/>
              </a:rPr>
              <a:t> </a:t>
            </a:r>
            <a:r>
              <a:rPr lang="es-ES" altLang="es-ES" dirty="0" err="1" smtClean="0">
                <a:ea typeface="ＭＳ Ｐゴシック" pitchFamily="34" charset="-128"/>
              </a:rPr>
              <a:t>interessos</a:t>
            </a:r>
            <a:r>
              <a:rPr lang="es-ES" altLang="es-ES" dirty="0" smtClean="0">
                <a:ea typeface="ＭＳ Ｐゴシック" pitchFamily="34" charset="-128"/>
              </a:rPr>
              <a:t>... sí </a:t>
            </a:r>
            <a:r>
              <a:rPr lang="es-ES" altLang="es-ES" dirty="0" smtClean="0">
                <a:ea typeface="ＭＳ Ｐゴシック" pitchFamily="34" charset="-128"/>
              </a:rPr>
              <a:t>ja no toca!</a:t>
            </a:r>
            <a:endParaRPr lang="es-ES" altLang="es-ES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22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5 CuadroTexto"/>
          <p:cNvSpPr txBox="1">
            <a:spLocks noChangeArrowheads="1"/>
          </p:cNvSpPr>
          <p:nvPr/>
        </p:nvSpPr>
        <p:spPr bwMode="auto">
          <a:xfrm>
            <a:off x="1617137" y="890328"/>
            <a:ext cx="63309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rgbClr val="C0504D">
                    <a:lumMod val="75000"/>
                  </a:srgbClr>
                </a:solidFill>
                <a:latin typeface="Arial" charset="0"/>
                <a:cs typeface="Arial" charset="0"/>
              </a:rPr>
              <a:t>Realitats</a:t>
            </a:r>
            <a:endParaRPr lang="ca-ES" sz="2800" b="1" dirty="0">
              <a:solidFill>
                <a:srgbClr val="C0504D">
                  <a:lumMod val="75000"/>
                </a:srgbClr>
              </a:solidFill>
              <a:latin typeface="Arial" charset="0"/>
              <a:cs typeface="Arial" charset="0"/>
            </a:endParaRPr>
          </a:p>
        </p:txBody>
      </p:sp>
      <p:pic>
        <p:nvPicPr>
          <p:cNvPr id="6" name="5 Imagen" descr="Logo ACRA 25 anys color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ln>
            <a:noFill/>
          </a:ln>
          <a:effectLst>
            <a:softEdge rad="12700"/>
          </a:effectLst>
        </p:spPr>
      </p:pic>
      <p:sp>
        <p:nvSpPr>
          <p:cNvPr id="2" name="1 Rectángulo"/>
          <p:cNvSpPr/>
          <p:nvPr/>
        </p:nvSpPr>
        <p:spPr>
          <a:xfrm>
            <a:off x="623392" y="1700808"/>
            <a:ext cx="103691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es-ES_tradnl" altLang="es-ES" sz="2000" dirty="0" err="1">
                <a:solidFill>
                  <a:srgbClr val="008080"/>
                </a:solidFill>
              </a:rPr>
              <a:t>L’actitud</a:t>
            </a:r>
            <a:r>
              <a:rPr lang="es-ES_tradnl" altLang="es-ES" sz="2000" dirty="0">
                <a:solidFill>
                  <a:srgbClr val="008080"/>
                </a:solidFill>
              </a:rPr>
              <a:t> de </a:t>
            </a:r>
            <a:r>
              <a:rPr lang="es-ES_tradnl" altLang="es-ES" sz="2000" dirty="0" err="1">
                <a:solidFill>
                  <a:srgbClr val="008080"/>
                </a:solidFill>
              </a:rPr>
              <a:t>l’ancià</a:t>
            </a:r>
            <a:r>
              <a:rPr lang="es-ES_tradnl" altLang="es-ES" sz="2000" dirty="0">
                <a:solidFill>
                  <a:srgbClr val="008080"/>
                </a:solidFill>
              </a:rPr>
              <a:t> i </a:t>
            </a:r>
            <a:r>
              <a:rPr lang="es-ES_tradnl" altLang="es-ES" sz="2000" dirty="0" err="1">
                <a:solidFill>
                  <a:srgbClr val="008080"/>
                </a:solidFill>
              </a:rPr>
              <a:t>dels</a:t>
            </a:r>
            <a:r>
              <a:rPr lang="es-ES_tradnl" altLang="es-ES" sz="2000" dirty="0">
                <a:solidFill>
                  <a:srgbClr val="008080"/>
                </a:solidFill>
              </a:rPr>
              <a:t> </a:t>
            </a:r>
            <a:r>
              <a:rPr lang="es-ES_tradnl" altLang="es-ES" sz="2000" dirty="0" err="1">
                <a:solidFill>
                  <a:srgbClr val="008080"/>
                </a:solidFill>
              </a:rPr>
              <a:t>professionals</a:t>
            </a:r>
            <a:r>
              <a:rPr lang="es-ES_tradnl" altLang="es-ES" sz="2000" dirty="0">
                <a:solidFill>
                  <a:srgbClr val="008080"/>
                </a:solidFill>
              </a:rPr>
              <a:t> afecta </a:t>
            </a:r>
            <a:r>
              <a:rPr lang="es-ES_tradnl" altLang="es-ES" sz="2000" dirty="0" err="1" smtClean="0">
                <a:solidFill>
                  <a:srgbClr val="008080"/>
                </a:solidFill>
              </a:rPr>
              <a:t>experiències</a:t>
            </a:r>
            <a:r>
              <a:rPr lang="es-ES_tradnl" altLang="es-ES" sz="2000" dirty="0" smtClean="0">
                <a:solidFill>
                  <a:srgbClr val="008080"/>
                </a:solidFill>
              </a:rPr>
              <a:t> </a:t>
            </a:r>
            <a:r>
              <a:rPr lang="es-ES_tradnl" altLang="es-ES" sz="2000" dirty="0">
                <a:solidFill>
                  <a:srgbClr val="008080"/>
                </a:solidFill>
              </a:rPr>
              <a:t>i </a:t>
            </a:r>
            <a:r>
              <a:rPr lang="es-ES_tradnl" altLang="es-ES" sz="2000" dirty="0" err="1">
                <a:solidFill>
                  <a:srgbClr val="008080"/>
                </a:solidFill>
              </a:rPr>
              <a:t>vivències</a:t>
            </a:r>
            <a:r>
              <a:rPr lang="es-ES_tradnl" altLang="es-ES" sz="2000" dirty="0">
                <a:solidFill>
                  <a:srgbClr val="008080"/>
                </a:solidFill>
              </a:rPr>
              <a:t> </a:t>
            </a:r>
            <a:r>
              <a:rPr lang="es-ES_tradnl" altLang="es-ES" sz="2000" dirty="0" err="1">
                <a:solidFill>
                  <a:srgbClr val="008080"/>
                </a:solidFill>
              </a:rPr>
              <a:t>psicosexuals</a:t>
            </a:r>
            <a:r>
              <a:rPr lang="es-ES_tradnl" altLang="es-ES" sz="2000" dirty="0">
                <a:solidFill>
                  <a:srgbClr val="008080"/>
                </a:solidFill>
              </a:rPr>
              <a:t> (</a:t>
            </a:r>
            <a:r>
              <a:rPr lang="es-ES_tradnl" altLang="es-ES" sz="2000" dirty="0" err="1" smtClean="0">
                <a:solidFill>
                  <a:srgbClr val="008080"/>
                </a:solidFill>
              </a:rPr>
              <a:t>erotofòbia</a:t>
            </a:r>
            <a:r>
              <a:rPr lang="es-ES_tradnl" altLang="es-ES" sz="2000" dirty="0">
                <a:solidFill>
                  <a:srgbClr val="008080"/>
                </a:solidFill>
              </a:rPr>
              <a:t>, no </a:t>
            </a:r>
            <a:r>
              <a:rPr lang="es-ES_tradnl" altLang="es-ES" sz="2000" dirty="0" err="1">
                <a:solidFill>
                  <a:srgbClr val="008080"/>
                </a:solidFill>
              </a:rPr>
              <a:t>homosexuals</a:t>
            </a:r>
            <a:r>
              <a:rPr lang="es-ES_tradnl" altLang="es-ES" sz="2000" dirty="0">
                <a:solidFill>
                  <a:srgbClr val="008080"/>
                </a:solidFill>
              </a:rPr>
              <a:t>, no </a:t>
            </a:r>
            <a:r>
              <a:rPr lang="es-ES_tradnl" altLang="es-ES" sz="2000" dirty="0" err="1">
                <a:solidFill>
                  <a:srgbClr val="008080"/>
                </a:solidFill>
              </a:rPr>
              <a:t>fora</a:t>
            </a:r>
            <a:r>
              <a:rPr lang="es-ES_tradnl" altLang="es-ES" sz="2000" dirty="0">
                <a:solidFill>
                  <a:srgbClr val="008080"/>
                </a:solidFill>
              </a:rPr>
              <a:t> </a:t>
            </a:r>
            <a:r>
              <a:rPr lang="es-ES_tradnl" altLang="es-ES" sz="2000" dirty="0" err="1">
                <a:solidFill>
                  <a:srgbClr val="008080"/>
                </a:solidFill>
              </a:rPr>
              <a:t>matrimoni</a:t>
            </a:r>
            <a:r>
              <a:rPr lang="es-ES_tradnl" altLang="es-ES" sz="2000" dirty="0">
                <a:solidFill>
                  <a:srgbClr val="008080"/>
                </a:solidFill>
              </a:rPr>
              <a:t>, no </a:t>
            </a:r>
            <a:r>
              <a:rPr lang="es-ES_tradnl" altLang="es-ES" sz="2000" dirty="0" err="1">
                <a:solidFill>
                  <a:srgbClr val="008080"/>
                </a:solidFill>
              </a:rPr>
              <a:t>onanisme</a:t>
            </a:r>
            <a:r>
              <a:rPr lang="es-ES_tradnl" altLang="es-ES" sz="2000" dirty="0">
                <a:solidFill>
                  <a:srgbClr val="008080"/>
                </a:solidFill>
              </a:rPr>
              <a:t>, </a:t>
            </a:r>
            <a:r>
              <a:rPr lang="es-ES_tradnl" altLang="es-ES" sz="2000" dirty="0" err="1">
                <a:solidFill>
                  <a:srgbClr val="008080"/>
                </a:solidFill>
              </a:rPr>
              <a:t>coitocentrisme</a:t>
            </a:r>
            <a:r>
              <a:rPr lang="es-ES_tradnl" altLang="es-ES" sz="2000" dirty="0" smtClean="0">
                <a:solidFill>
                  <a:srgbClr val="008080"/>
                </a:solidFill>
              </a:rPr>
              <a:t>).</a:t>
            </a:r>
            <a:endParaRPr lang="es-ES_tradnl" altLang="es-ES" sz="2000" dirty="0">
              <a:solidFill>
                <a:srgbClr val="00808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s-ES_tradnl" altLang="es-ES" sz="2000" dirty="0" err="1">
                <a:solidFill>
                  <a:srgbClr val="008080"/>
                </a:solidFill>
              </a:rPr>
              <a:t>Els</a:t>
            </a:r>
            <a:r>
              <a:rPr lang="es-ES_tradnl" altLang="es-ES" sz="2000" dirty="0">
                <a:solidFill>
                  <a:srgbClr val="008080"/>
                </a:solidFill>
              </a:rPr>
              <a:t> </a:t>
            </a:r>
            <a:r>
              <a:rPr lang="es-ES_tradnl" altLang="es-ES" sz="2000" dirty="0" err="1">
                <a:solidFill>
                  <a:srgbClr val="008080"/>
                </a:solidFill>
              </a:rPr>
              <a:t>canvis</a:t>
            </a:r>
            <a:r>
              <a:rPr lang="es-ES_tradnl" altLang="es-ES" sz="2000" dirty="0">
                <a:solidFill>
                  <a:srgbClr val="008080"/>
                </a:solidFill>
              </a:rPr>
              <a:t> </a:t>
            </a:r>
            <a:r>
              <a:rPr lang="es-ES_tradnl" altLang="es-ES" sz="2000" dirty="0" err="1">
                <a:solidFill>
                  <a:srgbClr val="008080"/>
                </a:solidFill>
              </a:rPr>
              <a:t>fisiològics</a:t>
            </a:r>
            <a:r>
              <a:rPr lang="es-ES_tradnl" altLang="es-ES" sz="2000" dirty="0">
                <a:solidFill>
                  <a:srgbClr val="008080"/>
                </a:solidFill>
              </a:rPr>
              <a:t> poden variar </a:t>
            </a:r>
            <a:r>
              <a:rPr lang="es-ES_tradnl" altLang="es-ES" sz="2000" dirty="0" err="1" smtClean="0">
                <a:solidFill>
                  <a:srgbClr val="008080"/>
                </a:solidFill>
              </a:rPr>
              <a:t>qualitativament</a:t>
            </a:r>
            <a:r>
              <a:rPr lang="es-ES_tradnl" altLang="es-ES" sz="2000" dirty="0" smtClean="0">
                <a:solidFill>
                  <a:srgbClr val="008080"/>
                </a:solidFill>
              </a:rPr>
              <a:t> </a:t>
            </a:r>
            <a:r>
              <a:rPr lang="es-ES_tradnl" altLang="es-ES" sz="2000" dirty="0">
                <a:solidFill>
                  <a:srgbClr val="008080"/>
                </a:solidFill>
              </a:rPr>
              <a:t>i </a:t>
            </a:r>
            <a:r>
              <a:rPr lang="es-ES_tradnl" altLang="es-ES" sz="2000" dirty="0" err="1" smtClean="0">
                <a:solidFill>
                  <a:srgbClr val="008080"/>
                </a:solidFill>
              </a:rPr>
              <a:t>quantitativament</a:t>
            </a:r>
            <a:r>
              <a:rPr lang="es-ES_tradnl" altLang="es-ES" sz="2000" dirty="0" smtClean="0">
                <a:solidFill>
                  <a:srgbClr val="008080"/>
                </a:solidFill>
              </a:rPr>
              <a:t>.</a:t>
            </a:r>
            <a:endParaRPr lang="es-ES_tradnl" altLang="es-ES" sz="2000" dirty="0" smtClean="0">
              <a:solidFill>
                <a:srgbClr val="00808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s-ES_tradnl" altLang="es-ES" sz="2000" dirty="0" smtClean="0">
                <a:solidFill>
                  <a:srgbClr val="008080"/>
                </a:solidFill>
              </a:rPr>
              <a:t>Valorar la </a:t>
            </a:r>
            <a:r>
              <a:rPr lang="es-ES_tradnl" altLang="es-ES" sz="2000" dirty="0" err="1" smtClean="0">
                <a:solidFill>
                  <a:srgbClr val="008080"/>
                </a:solidFill>
              </a:rPr>
              <a:t>funcionalitat</a:t>
            </a:r>
            <a:r>
              <a:rPr lang="es-ES_tradnl" altLang="es-ES" sz="2000" dirty="0" smtClean="0">
                <a:solidFill>
                  <a:srgbClr val="008080"/>
                </a:solidFill>
              </a:rPr>
              <a:t> de la </a:t>
            </a:r>
            <a:r>
              <a:rPr lang="es-ES_tradnl" altLang="es-ES" sz="2000" dirty="0" smtClean="0">
                <a:solidFill>
                  <a:srgbClr val="008080"/>
                </a:solidFill>
              </a:rPr>
              <a:t>CSI.</a:t>
            </a:r>
            <a:endParaRPr lang="es-ES_tradnl" altLang="es-ES" sz="2000" dirty="0">
              <a:solidFill>
                <a:srgbClr val="00808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s-ES_tradnl" altLang="es-ES" sz="2000" dirty="0">
                <a:solidFill>
                  <a:srgbClr val="008080"/>
                </a:solidFill>
              </a:rPr>
              <a:t>El </a:t>
            </a:r>
            <a:r>
              <a:rPr lang="es-ES_tradnl" altLang="es-ES" sz="2000" dirty="0" err="1">
                <a:solidFill>
                  <a:srgbClr val="008080"/>
                </a:solidFill>
              </a:rPr>
              <a:t>nivell</a:t>
            </a:r>
            <a:r>
              <a:rPr lang="es-ES_tradnl" altLang="es-ES" sz="2000" dirty="0">
                <a:solidFill>
                  <a:srgbClr val="008080"/>
                </a:solidFill>
              </a:rPr>
              <a:t> </a:t>
            </a:r>
            <a:r>
              <a:rPr lang="es-ES_tradnl" altLang="es-ES" sz="2000" dirty="0" err="1" smtClean="0">
                <a:solidFill>
                  <a:srgbClr val="008080"/>
                </a:solidFill>
              </a:rPr>
              <a:t>socioeconòmic</a:t>
            </a:r>
            <a:r>
              <a:rPr lang="es-ES_tradnl" altLang="es-ES" sz="2000" dirty="0">
                <a:solidFill>
                  <a:srgbClr val="008080"/>
                </a:solidFill>
              </a:rPr>
              <a:t>, parella, </a:t>
            </a:r>
            <a:r>
              <a:rPr lang="es-ES_tradnl" altLang="es-ES" sz="2000" dirty="0" err="1">
                <a:solidFill>
                  <a:srgbClr val="008080"/>
                </a:solidFill>
              </a:rPr>
              <a:t>institucionalització</a:t>
            </a:r>
            <a:r>
              <a:rPr lang="es-ES_tradnl" altLang="es-ES" sz="2000" dirty="0">
                <a:solidFill>
                  <a:srgbClr val="008080"/>
                </a:solidFill>
              </a:rPr>
              <a:t>, </a:t>
            </a:r>
            <a:r>
              <a:rPr lang="es-ES_tradnl" altLang="es-ES" sz="2000" dirty="0" err="1">
                <a:solidFill>
                  <a:srgbClr val="008080"/>
                </a:solidFill>
              </a:rPr>
              <a:t>independència</a:t>
            </a:r>
            <a:r>
              <a:rPr lang="es-ES_tradnl" altLang="es-ES" sz="2000" dirty="0">
                <a:solidFill>
                  <a:srgbClr val="008080"/>
                </a:solidFill>
              </a:rPr>
              <a:t> laboral, </a:t>
            </a:r>
            <a:r>
              <a:rPr lang="es-ES_tradnl" altLang="es-ES" sz="2000" dirty="0" err="1">
                <a:solidFill>
                  <a:srgbClr val="008080"/>
                </a:solidFill>
              </a:rPr>
              <a:t>salut</a:t>
            </a:r>
            <a:r>
              <a:rPr lang="es-ES_tradnl" altLang="es-ES" sz="2000" dirty="0">
                <a:solidFill>
                  <a:srgbClr val="008080"/>
                </a:solidFill>
              </a:rPr>
              <a:t>, </a:t>
            </a:r>
            <a:r>
              <a:rPr lang="es-ES_tradnl" altLang="es-ES" sz="2000" dirty="0" err="1">
                <a:solidFill>
                  <a:srgbClr val="008080"/>
                </a:solidFill>
              </a:rPr>
              <a:t>hàbits</a:t>
            </a:r>
            <a:r>
              <a:rPr lang="es-ES_tradnl" altLang="es-ES" sz="2000" dirty="0">
                <a:solidFill>
                  <a:srgbClr val="008080"/>
                </a:solidFill>
              </a:rPr>
              <a:t> </a:t>
            </a:r>
            <a:r>
              <a:rPr lang="es-ES_tradnl" altLang="es-ES" sz="2000" dirty="0" err="1">
                <a:solidFill>
                  <a:srgbClr val="008080"/>
                </a:solidFill>
              </a:rPr>
              <a:t>tòxics</a:t>
            </a:r>
            <a:r>
              <a:rPr lang="es-ES_tradnl" altLang="es-ES" sz="2000" dirty="0">
                <a:solidFill>
                  <a:srgbClr val="008080"/>
                </a:solidFill>
              </a:rPr>
              <a:t> i </a:t>
            </a:r>
            <a:r>
              <a:rPr lang="es-ES_tradnl" altLang="es-ES" sz="2000" dirty="0" err="1">
                <a:solidFill>
                  <a:srgbClr val="008080"/>
                </a:solidFill>
              </a:rPr>
              <a:t>privacitat</a:t>
            </a:r>
            <a:r>
              <a:rPr lang="es-ES_tradnl" altLang="es-ES" sz="2000" dirty="0">
                <a:solidFill>
                  <a:srgbClr val="008080"/>
                </a:solidFill>
              </a:rPr>
              <a:t> sí </a:t>
            </a:r>
            <a:r>
              <a:rPr lang="es-ES_tradnl" altLang="es-ES" sz="2000" dirty="0" smtClean="0">
                <a:solidFill>
                  <a:srgbClr val="008080"/>
                </a:solidFill>
              </a:rPr>
              <a:t>que alteren </a:t>
            </a:r>
            <a:r>
              <a:rPr lang="es-ES_tradnl" altLang="es-ES" sz="2000" dirty="0" err="1" smtClean="0">
                <a:solidFill>
                  <a:srgbClr val="008080"/>
                </a:solidFill>
              </a:rPr>
              <a:t>l’expressió</a:t>
            </a:r>
            <a:r>
              <a:rPr lang="es-ES_tradnl" altLang="es-ES" sz="2000" dirty="0" smtClean="0">
                <a:solidFill>
                  <a:srgbClr val="008080"/>
                </a:solidFill>
              </a:rPr>
              <a:t> </a:t>
            </a:r>
            <a:r>
              <a:rPr lang="es-ES_tradnl" altLang="es-ES" sz="2000" dirty="0">
                <a:solidFill>
                  <a:srgbClr val="008080"/>
                </a:solidFill>
              </a:rPr>
              <a:t>i </a:t>
            </a:r>
            <a:r>
              <a:rPr lang="es-ES_tradnl" altLang="es-ES" sz="2000" dirty="0" err="1" smtClean="0">
                <a:solidFill>
                  <a:srgbClr val="008080"/>
                </a:solidFill>
              </a:rPr>
              <a:t>conductes</a:t>
            </a:r>
            <a:r>
              <a:rPr lang="es-ES_tradnl" altLang="es-ES" sz="2000" dirty="0" smtClean="0">
                <a:solidFill>
                  <a:srgbClr val="008080"/>
                </a:solidFill>
              </a:rPr>
              <a:t>.</a:t>
            </a:r>
            <a:endParaRPr lang="es-ES_tradnl" altLang="es-ES" sz="2000" dirty="0">
              <a:solidFill>
                <a:srgbClr val="00808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s-ES_tradnl" altLang="es-ES" sz="2000" dirty="0" err="1">
                <a:solidFill>
                  <a:srgbClr val="008080"/>
                </a:solidFill>
              </a:rPr>
              <a:t>Tenen</a:t>
            </a:r>
            <a:r>
              <a:rPr lang="es-ES_tradnl" altLang="es-ES" sz="2000" dirty="0">
                <a:solidFill>
                  <a:srgbClr val="008080"/>
                </a:solidFill>
              </a:rPr>
              <a:t> </a:t>
            </a:r>
            <a:r>
              <a:rPr lang="es-ES_tradnl" altLang="es-ES" sz="2000" dirty="0" err="1">
                <a:solidFill>
                  <a:srgbClr val="008080"/>
                </a:solidFill>
              </a:rPr>
              <a:t>desig</a:t>
            </a:r>
            <a:r>
              <a:rPr lang="es-ES_tradnl" altLang="es-ES" sz="2000" dirty="0">
                <a:solidFill>
                  <a:srgbClr val="008080"/>
                </a:solidFill>
              </a:rPr>
              <a:t> i </a:t>
            </a:r>
            <a:r>
              <a:rPr lang="es-ES_tradnl" altLang="es-ES" sz="2000" dirty="0" err="1">
                <a:solidFill>
                  <a:srgbClr val="008080"/>
                </a:solidFill>
              </a:rPr>
              <a:t>activitat</a:t>
            </a:r>
            <a:r>
              <a:rPr lang="es-ES_tradnl" altLang="es-ES" sz="2000" dirty="0">
                <a:solidFill>
                  <a:srgbClr val="008080"/>
                </a:solidFill>
              </a:rPr>
              <a:t> sexual </a:t>
            </a:r>
            <a:r>
              <a:rPr lang="es-ES_tradnl" altLang="es-ES" sz="2000" dirty="0" err="1">
                <a:solidFill>
                  <a:srgbClr val="008080"/>
                </a:solidFill>
              </a:rPr>
              <a:t>més</a:t>
            </a:r>
            <a:r>
              <a:rPr lang="es-ES_tradnl" altLang="es-ES" sz="2000" dirty="0">
                <a:solidFill>
                  <a:srgbClr val="008080"/>
                </a:solidFill>
              </a:rPr>
              <a:t> </a:t>
            </a:r>
            <a:r>
              <a:rPr lang="es-ES_tradnl" altLang="es-ES" sz="2000" dirty="0" err="1">
                <a:solidFill>
                  <a:srgbClr val="008080"/>
                </a:solidFill>
              </a:rPr>
              <a:t>enllà</a:t>
            </a:r>
            <a:r>
              <a:rPr lang="es-ES_tradnl" altLang="es-ES" sz="2000" dirty="0">
                <a:solidFill>
                  <a:srgbClr val="008080"/>
                </a:solidFill>
              </a:rPr>
              <a:t> </a:t>
            </a:r>
            <a:r>
              <a:rPr lang="es-ES_tradnl" altLang="es-ES" sz="2000" dirty="0" err="1">
                <a:solidFill>
                  <a:srgbClr val="008080"/>
                </a:solidFill>
              </a:rPr>
              <a:t>dels</a:t>
            </a:r>
            <a:r>
              <a:rPr lang="es-ES_tradnl" altLang="es-ES" sz="2000" dirty="0">
                <a:solidFill>
                  <a:srgbClr val="008080"/>
                </a:solidFill>
              </a:rPr>
              <a:t> 65 </a:t>
            </a:r>
            <a:r>
              <a:rPr lang="es-ES_tradnl" altLang="es-ES" sz="2000" dirty="0" err="1" smtClean="0">
                <a:solidFill>
                  <a:srgbClr val="008080"/>
                </a:solidFill>
              </a:rPr>
              <a:t>anys</a:t>
            </a:r>
            <a:r>
              <a:rPr lang="es-ES_tradnl" altLang="es-ES" sz="2000" dirty="0" smtClean="0">
                <a:solidFill>
                  <a:srgbClr val="008080"/>
                </a:solidFill>
              </a:rPr>
              <a:t>.</a:t>
            </a:r>
            <a:endParaRPr lang="es-ES_tradnl" altLang="es-ES" sz="2000" dirty="0">
              <a:solidFill>
                <a:srgbClr val="008080"/>
              </a:solidFill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es-ES_tradnl" altLang="es-ES" sz="2000" dirty="0" err="1">
                <a:solidFill>
                  <a:srgbClr val="008080"/>
                </a:solidFill>
              </a:rPr>
              <a:t>Necessiten</a:t>
            </a:r>
            <a:r>
              <a:rPr lang="es-ES_tradnl" altLang="es-ES" sz="2000" dirty="0">
                <a:solidFill>
                  <a:srgbClr val="008080"/>
                </a:solidFill>
              </a:rPr>
              <a:t> </a:t>
            </a:r>
            <a:r>
              <a:rPr lang="es-ES_tradnl" altLang="es-ES" sz="2000" dirty="0" err="1">
                <a:solidFill>
                  <a:srgbClr val="008080"/>
                </a:solidFill>
              </a:rPr>
              <a:t>vincles</a:t>
            </a:r>
            <a:r>
              <a:rPr lang="es-ES_tradnl" altLang="es-ES" sz="2000" dirty="0">
                <a:solidFill>
                  <a:srgbClr val="008080"/>
                </a:solidFill>
              </a:rPr>
              <a:t> estables, </a:t>
            </a:r>
            <a:r>
              <a:rPr lang="es-ES_tradnl" altLang="es-ES" sz="2000" dirty="0" err="1">
                <a:solidFill>
                  <a:srgbClr val="008080"/>
                </a:solidFill>
              </a:rPr>
              <a:t>xarxa</a:t>
            </a:r>
            <a:r>
              <a:rPr lang="es-ES_tradnl" altLang="es-ES" sz="2000" dirty="0">
                <a:solidFill>
                  <a:srgbClr val="008080"/>
                </a:solidFill>
              </a:rPr>
              <a:t> de </a:t>
            </a:r>
            <a:r>
              <a:rPr lang="es-ES_tradnl" altLang="es-ES" sz="2000" dirty="0" err="1">
                <a:solidFill>
                  <a:srgbClr val="008080"/>
                </a:solidFill>
              </a:rPr>
              <a:t>relacions</a:t>
            </a:r>
            <a:r>
              <a:rPr lang="es-ES_tradnl" altLang="es-ES" sz="2000" dirty="0">
                <a:solidFill>
                  <a:srgbClr val="008080"/>
                </a:solidFill>
              </a:rPr>
              <a:t> </a:t>
            </a:r>
            <a:r>
              <a:rPr lang="es-ES_tradnl" altLang="es-ES" sz="2000" dirty="0" err="1">
                <a:solidFill>
                  <a:srgbClr val="008080"/>
                </a:solidFill>
              </a:rPr>
              <a:t>socials</a:t>
            </a:r>
            <a:r>
              <a:rPr lang="es-ES_tradnl" altLang="es-ES" sz="2000" dirty="0">
                <a:solidFill>
                  <a:srgbClr val="008080"/>
                </a:solidFill>
              </a:rPr>
              <a:t> </a:t>
            </a:r>
            <a:r>
              <a:rPr lang="es-ES_tradnl" altLang="es-ES" sz="2000" dirty="0" err="1">
                <a:solidFill>
                  <a:srgbClr val="008080"/>
                </a:solidFill>
              </a:rPr>
              <a:t>àmplia</a:t>
            </a:r>
            <a:r>
              <a:rPr lang="es-ES_tradnl" altLang="es-ES" sz="2000" dirty="0">
                <a:solidFill>
                  <a:srgbClr val="008080"/>
                </a:solidFill>
              </a:rPr>
              <a:t>, divertir-se, </a:t>
            </a:r>
            <a:r>
              <a:rPr lang="es-ES_tradnl" altLang="es-ES" sz="2000" dirty="0" err="1" smtClean="0">
                <a:solidFill>
                  <a:srgbClr val="008080"/>
                </a:solidFill>
              </a:rPr>
              <a:t>oci</a:t>
            </a:r>
            <a:r>
              <a:rPr lang="es-ES_tradnl" altLang="es-ES" sz="2000" dirty="0" smtClean="0">
                <a:solidFill>
                  <a:srgbClr val="008080"/>
                </a:solidFill>
              </a:rPr>
              <a:t>…</a:t>
            </a:r>
            <a:endParaRPr lang="es-ES_tradnl" altLang="es-ES" sz="2000" dirty="0">
              <a:solidFill>
                <a:srgbClr val="0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03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775520" y="692616"/>
            <a:ext cx="62865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ca-ES" sz="2800" b="1" dirty="0" smtClean="0">
                <a:solidFill>
                  <a:srgbClr val="C0504D">
                    <a:lumMod val="75000"/>
                  </a:srgbClr>
                </a:solidFill>
                <a:latin typeface="Arial" charset="0"/>
                <a:cs typeface="Arial" charset="0"/>
              </a:rPr>
              <a:t>Actituds dels professionals</a:t>
            </a:r>
            <a:endParaRPr lang="ca-ES" sz="2800" b="1" dirty="0">
              <a:solidFill>
                <a:srgbClr val="C0504D">
                  <a:lumMod val="75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623392" y="1772816"/>
            <a:ext cx="10585176" cy="4320480"/>
          </a:xfrm>
          <a:prstGeom prst="round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>
              <a:buFont typeface="Wingdings 2" pitchFamily="18" charset="2"/>
              <a:buNone/>
            </a:pP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1- </a:t>
            </a:r>
            <a:r>
              <a:rPr lang="es-ES_tradnl" altLang="es-ES" sz="2400" dirty="0" err="1">
                <a:solidFill>
                  <a:schemeClr val="tx1"/>
                </a:solidFill>
                <a:ea typeface="ＭＳ Ｐゴシック" pitchFamily="34" charset="-128"/>
              </a:rPr>
              <a:t>Obrir</a:t>
            </a: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 una porta a la </a:t>
            </a:r>
            <a:r>
              <a:rPr lang="es-ES_tradnl" altLang="es-ES" sz="2400" dirty="0" err="1">
                <a:solidFill>
                  <a:schemeClr val="tx1"/>
                </a:solidFill>
                <a:ea typeface="ＭＳ Ｐゴシック" pitchFamily="34" charset="-128"/>
              </a:rPr>
              <a:t>comunicació</a:t>
            </a: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 sobre </a:t>
            </a:r>
            <a:r>
              <a:rPr lang="es-ES_tradnl" altLang="es-ES" sz="2400" dirty="0" err="1">
                <a:solidFill>
                  <a:schemeClr val="tx1"/>
                </a:solidFill>
                <a:ea typeface="ＭＳ Ｐゴシック" pitchFamily="34" charset="-128"/>
              </a:rPr>
              <a:t>qualsevol</a:t>
            </a: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s-ES_tradnl" altLang="es-ES" sz="2400" dirty="0" smtClean="0">
                <a:solidFill>
                  <a:schemeClr val="tx1"/>
                </a:solidFill>
                <a:ea typeface="ＭＳ Ｐゴシック" pitchFamily="34" charset="-128"/>
              </a:rPr>
              <a:t>tema.</a:t>
            </a:r>
            <a:endParaRPr lang="es-ES_tradnl" altLang="es-E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0" indent="0">
              <a:buFont typeface="Wingdings 2" pitchFamily="18" charset="2"/>
              <a:buNone/>
            </a:pP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2- Informar </a:t>
            </a:r>
            <a:r>
              <a:rPr lang="es-ES_tradnl" altLang="es-ES" sz="2400" dirty="0" err="1">
                <a:solidFill>
                  <a:schemeClr val="tx1"/>
                </a:solidFill>
                <a:ea typeface="ＭＳ Ｐゴシック" pitchFamily="34" charset="-128"/>
              </a:rPr>
              <a:t>dels</a:t>
            </a: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s-ES_tradnl" altLang="es-ES" sz="2400" dirty="0" err="1">
                <a:solidFill>
                  <a:schemeClr val="tx1"/>
                </a:solidFill>
                <a:ea typeface="ＭＳ Ｐゴシック" pitchFamily="34" charset="-128"/>
              </a:rPr>
              <a:t>drets</a:t>
            </a: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 a la </a:t>
            </a:r>
            <a:r>
              <a:rPr lang="es-ES_tradnl" altLang="es-ES" sz="2400" dirty="0" err="1">
                <a:solidFill>
                  <a:schemeClr val="tx1"/>
                </a:solidFill>
                <a:ea typeface="ＭＳ Ｐゴシック" pitchFamily="34" charset="-128"/>
              </a:rPr>
              <a:t>intimitat</a:t>
            </a: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 i a les </a:t>
            </a:r>
            <a:r>
              <a:rPr lang="es-ES_tradnl" altLang="es-ES" sz="2400" dirty="0" err="1" smtClean="0">
                <a:solidFill>
                  <a:schemeClr val="tx1"/>
                </a:solidFill>
                <a:ea typeface="ＭＳ Ｐゴシック" pitchFamily="34" charset="-128"/>
              </a:rPr>
              <a:t>relacions</a:t>
            </a:r>
            <a:r>
              <a:rPr lang="es-ES_tradnl" altLang="es-ES" sz="2400" dirty="0" smtClean="0">
                <a:solidFill>
                  <a:schemeClr val="tx1"/>
                </a:solidFill>
                <a:ea typeface="ＭＳ Ｐゴシック" pitchFamily="34" charset="-128"/>
              </a:rPr>
              <a:t>.</a:t>
            </a:r>
            <a:endParaRPr lang="es-ES_tradnl" altLang="es-E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0" indent="0">
              <a:buFont typeface="Wingdings 2" pitchFamily="18" charset="2"/>
              <a:buNone/>
            </a:pP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3- Estimular la cura personal i de </a:t>
            </a:r>
            <a:r>
              <a:rPr lang="es-ES_tradnl" altLang="es-ES" sz="2400" dirty="0" err="1">
                <a:solidFill>
                  <a:schemeClr val="tx1"/>
                </a:solidFill>
                <a:ea typeface="ＭＳ Ｐゴシック" pitchFamily="34" charset="-128"/>
              </a:rPr>
              <a:t>relació</a:t>
            </a: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s-ES_tradnl" altLang="es-ES" sz="2400" dirty="0" smtClean="0">
                <a:solidFill>
                  <a:schemeClr val="tx1"/>
                </a:solidFill>
                <a:ea typeface="ＭＳ Ｐゴシック" pitchFamily="34" charset="-128"/>
              </a:rPr>
              <a:t>social.</a:t>
            </a:r>
            <a:endParaRPr lang="es-ES_tradnl" altLang="es-E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0" indent="0">
              <a:buFont typeface="Wingdings 2" pitchFamily="18" charset="2"/>
              <a:buNone/>
            </a:pP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4- No </a:t>
            </a:r>
            <a:r>
              <a:rPr lang="es-ES_tradnl" altLang="es-ES" sz="2400" dirty="0" err="1">
                <a:solidFill>
                  <a:schemeClr val="tx1"/>
                </a:solidFill>
                <a:ea typeface="ＭＳ Ｐゴシック" pitchFamily="34" charset="-128"/>
              </a:rPr>
              <a:t>assumir</a:t>
            </a: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s-ES_tradnl" altLang="es-ES" sz="2400" dirty="0" err="1" smtClean="0">
                <a:solidFill>
                  <a:schemeClr val="tx1"/>
                </a:solidFill>
                <a:ea typeface="ＭＳ Ｐゴシック" pitchFamily="34" charset="-128"/>
              </a:rPr>
              <a:t>l’heterosexualitat</a:t>
            </a:r>
            <a:r>
              <a:rPr lang="es-ES_tradnl" altLang="es-ES" sz="2400" dirty="0" smtClean="0">
                <a:solidFill>
                  <a:schemeClr val="tx1"/>
                </a:solidFill>
                <a:ea typeface="ＭＳ Ｐゴシック" pitchFamily="34" charset="-128"/>
              </a:rPr>
              <a:t>.</a:t>
            </a:r>
            <a:endParaRPr lang="es-ES_tradnl" altLang="es-E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0" indent="0">
              <a:buFont typeface="Wingdings 2" pitchFamily="18" charset="2"/>
              <a:buNone/>
            </a:pP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5- Evitar </a:t>
            </a:r>
            <a:r>
              <a:rPr lang="es-ES_tradnl" altLang="es-ES" sz="2400" dirty="0" err="1" smtClean="0">
                <a:solidFill>
                  <a:schemeClr val="tx1"/>
                </a:solidFill>
                <a:ea typeface="ＭＳ Ｐゴシック" pitchFamily="34" charset="-128"/>
              </a:rPr>
              <a:t>paternalismes</a:t>
            </a:r>
            <a:r>
              <a:rPr lang="es-ES_tradnl" altLang="es-ES" sz="2400" dirty="0" smtClean="0">
                <a:solidFill>
                  <a:schemeClr val="tx1"/>
                </a:solidFill>
                <a:ea typeface="ＭＳ Ｐゴシック" pitchFamily="34" charset="-128"/>
              </a:rPr>
              <a:t>.</a:t>
            </a:r>
            <a:endParaRPr lang="es-ES_tradnl" altLang="es-E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0" indent="0">
              <a:buFont typeface="Wingdings 2" pitchFamily="18" charset="2"/>
              <a:buNone/>
            </a:pP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6- </a:t>
            </a:r>
            <a:r>
              <a:rPr lang="es-ES_tradnl" altLang="es-ES" sz="2400" dirty="0" err="1">
                <a:solidFill>
                  <a:schemeClr val="tx1"/>
                </a:solidFill>
                <a:ea typeface="ＭＳ Ｐゴシック" pitchFamily="34" charset="-128"/>
              </a:rPr>
              <a:t>Respondre</a:t>
            </a: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 a les CSI de forma </a:t>
            </a:r>
            <a:r>
              <a:rPr lang="es-ES_tradnl" altLang="es-ES" sz="2400" dirty="0" err="1">
                <a:solidFill>
                  <a:schemeClr val="tx1"/>
                </a:solidFill>
                <a:ea typeface="ＭＳ Ｐゴシック" pitchFamily="34" charset="-128"/>
              </a:rPr>
              <a:t>professional</a:t>
            </a: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, </a:t>
            </a:r>
            <a:r>
              <a:rPr lang="es-ES_tradnl" altLang="es-ES" sz="2400" dirty="0" err="1">
                <a:solidFill>
                  <a:schemeClr val="tx1"/>
                </a:solidFill>
                <a:ea typeface="ＭＳ Ｐゴシック" pitchFamily="34" charset="-128"/>
              </a:rPr>
              <a:t>amb</a:t>
            </a: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s-ES_tradnl" altLang="es-ES" sz="2400" dirty="0" err="1" smtClean="0">
                <a:solidFill>
                  <a:schemeClr val="tx1"/>
                </a:solidFill>
                <a:ea typeface="ＭＳ Ｐゴシック" pitchFamily="34" charset="-128"/>
              </a:rPr>
              <a:t>dignitat</a:t>
            </a:r>
            <a:r>
              <a:rPr lang="es-ES_tradnl" altLang="es-ES" sz="2400" dirty="0" smtClean="0">
                <a:solidFill>
                  <a:schemeClr val="tx1"/>
                </a:solidFill>
                <a:ea typeface="ＭＳ Ｐゴシック" pitchFamily="34" charset="-128"/>
              </a:rPr>
              <a:t>.</a:t>
            </a:r>
            <a:endParaRPr lang="es-ES_tradnl" altLang="es-E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0" indent="0">
              <a:buFont typeface="Wingdings 2" pitchFamily="18" charset="2"/>
              <a:buNone/>
            </a:pP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7- No sedar </a:t>
            </a:r>
            <a:r>
              <a:rPr lang="es-ES_tradnl" altLang="es-ES" sz="2400" dirty="0" err="1">
                <a:solidFill>
                  <a:schemeClr val="tx1"/>
                </a:solidFill>
                <a:ea typeface="ＭＳ Ｐゴシック" pitchFamily="34" charset="-128"/>
              </a:rPr>
              <a:t>davant</a:t>
            </a: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 CSI </a:t>
            </a:r>
            <a:r>
              <a:rPr lang="es-ES_tradnl" altLang="es-ES" sz="2400" dirty="0" err="1">
                <a:solidFill>
                  <a:schemeClr val="tx1"/>
                </a:solidFill>
                <a:ea typeface="ＭＳ Ｐゴシック" pitchFamily="34" charset="-128"/>
              </a:rPr>
              <a:t>com</a:t>
            </a: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 a primera i única </a:t>
            </a:r>
            <a:r>
              <a:rPr lang="es-ES_tradnl" altLang="es-ES" sz="2400" dirty="0" err="1">
                <a:solidFill>
                  <a:schemeClr val="tx1"/>
                </a:solidFill>
                <a:ea typeface="ＭＳ Ｐゴシック" pitchFamily="34" charset="-128"/>
              </a:rPr>
              <a:t>intervenció</a:t>
            </a: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 (</a:t>
            </a:r>
            <a:r>
              <a:rPr lang="es-ES_tradnl" altLang="es-ES" sz="2400" dirty="0" err="1">
                <a:solidFill>
                  <a:schemeClr val="tx1"/>
                </a:solidFill>
                <a:ea typeface="ＭＳ Ｐゴシック" pitchFamily="34" charset="-128"/>
              </a:rPr>
              <a:t>reconduir</a:t>
            </a:r>
            <a:r>
              <a:rPr lang="es-ES_tradnl" altLang="es-ES" sz="2400" dirty="0" smtClean="0">
                <a:solidFill>
                  <a:schemeClr val="tx1"/>
                </a:solidFill>
                <a:ea typeface="ＭＳ Ｐゴシック" pitchFamily="34" charset="-128"/>
              </a:rPr>
              <a:t>).</a:t>
            </a:r>
            <a:endParaRPr lang="es-ES_tradnl" altLang="es-ES" sz="240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marL="0" indent="0">
              <a:buFont typeface="Wingdings 2" pitchFamily="18" charset="2"/>
              <a:buNone/>
            </a:pP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8- La </a:t>
            </a:r>
            <a:r>
              <a:rPr lang="es-ES_tradnl" altLang="es-ES" sz="2400" dirty="0" err="1">
                <a:solidFill>
                  <a:schemeClr val="tx1"/>
                </a:solidFill>
                <a:ea typeface="ＭＳ Ｐゴシック" pitchFamily="34" charset="-128"/>
              </a:rPr>
              <a:t>dependència</a:t>
            </a: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 sobre les AVD no altera el </a:t>
            </a:r>
            <a:r>
              <a:rPr lang="es-ES_tradnl" altLang="es-ES" sz="2400" dirty="0" err="1">
                <a:solidFill>
                  <a:schemeClr val="tx1"/>
                </a:solidFill>
                <a:ea typeface="ＭＳ Ｐゴシック" pitchFamily="34" charset="-128"/>
              </a:rPr>
              <a:t>desig</a:t>
            </a: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s-ES_tradnl" altLang="es-ES" sz="2400" dirty="0" err="1">
                <a:solidFill>
                  <a:schemeClr val="tx1"/>
                </a:solidFill>
                <a:ea typeface="ＭＳ Ｐゴシック" pitchFamily="34" charset="-128"/>
              </a:rPr>
              <a:t>però</a:t>
            </a: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 sí </a:t>
            </a:r>
            <a:r>
              <a:rPr lang="es-ES_tradnl" altLang="es-ES" sz="2400" dirty="0" err="1">
                <a:solidFill>
                  <a:schemeClr val="tx1"/>
                </a:solidFill>
                <a:ea typeface="ＭＳ Ｐゴシック" pitchFamily="34" charset="-128"/>
              </a:rPr>
              <a:t>expressió</a:t>
            </a:r>
            <a:r>
              <a:rPr lang="es-ES_tradnl" altLang="es-ES" sz="24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s-ES_tradnl" altLang="es-ES" sz="2400" dirty="0" smtClean="0">
                <a:solidFill>
                  <a:schemeClr val="tx1"/>
                </a:solidFill>
                <a:ea typeface="ＭＳ Ｐゴシック" pitchFamily="34" charset="-128"/>
              </a:rPr>
              <a:t>física.</a:t>
            </a:r>
            <a:endParaRPr lang="es-ES_tradnl" altLang="es-ES" sz="24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pic>
        <p:nvPicPr>
          <p:cNvPr id="7" name="6 Imagen" descr="Logo ACRA 25 anys color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76680" y="-27384"/>
            <a:ext cx="1440000" cy="1440000"/>
          </a:xfrm>
          <a:prstGeom prst="rect">
            <a:avLst/>
          </a:prstGeom>
          <a:effectLst>
            <a:softEdge rad="12700"/>
          </a:effectLst>
        </p:spPr>
      </p:pic>
    </p:spTree>
    <p:extLst>
      <p:ext uri="{BB962C8B-B14F-4D97-AF65-F5344CB8AC3E}">
        <p14:creationId xmlns:p14="http://schemas.microsoft.com/office/powerpoint/2010/main" val="298369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5221</TotalTime>
  <Words>386</Words>
  <Application>Microsoft Office PowerPoint</Application>
  <PresentationFormat>Panorámica</PresentationFormat>
  <Paragraphs>56</Paragraphs>
  <Slides>8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Century Gothic</vt:lpstr>
      <vt:lpstr>Wingdings 2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nsanchis</dc:creator>
  <cp:lastModifiedBy>ACRA Comunicació 2</cp:lastModifiedBy>
  <cp:revision>573</cp:revision>
  <dcterms:created xsi:type="dcterms:W3CDTF">2014-01-20T14:45:07Z</dcterms:created>
  <dcterms:modified xsi:type="dcterms:W3CDTF">2017-09-19T11:04:48Z</dcterms:modified>
</cp:coreProperties>
</file>