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4" r:id="rId2"/>
    <p:sldId id="293" r:id="rId3"/>
    <p:sldId id="267" r:id="rId4"/>
    <p:sldId id="258" r:id="rId5"/>
    <p:sldId id="261" r:id="rId6"/>
    <p:sldId id="270" r:id="rId7"/>
    <p:sldId id="262" r:id="rId8"/>
    <p:sldId id="273" r:id="rId9"/>
    <p:sldId id="266" r:id="rId10"/>
    <p:sldId id="291" r:id="rId11"/>
    <p:sldId id="269" r:id="rId12"/>
    <p:sldId id="275" r:id="rId13"/>
    <p:sldId id="277" r:id="rId14"/>
    <p:sldId id="278" r:id="rId15"/>
    <p:sldId id="290" r:id="rId16"/>
    <p:sldId id="289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4660"/>
  </p:normalViewPr>
  <p:slideViewPr>
    <p:cSldViewPr>
      <p:cViewPr varScale="1">
        <p:scale>
          <a:sx n="91" d="100"/>
          <a:sy n="91" d="100"/>
        </p:scale>
        <p:origin x="103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7FA7F-AF71-4692-9E5D-B00D8221D517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B6DFC-9389-4B18-9867-3943C1FE7E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_tradnl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3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_tradnl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3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96F14-D7A0-4C3B-97C1-8DFBBD6822B0}" type="datetimeFigureOut">
              <a:rPr lang="es-ES" smtClean="0"/>
              <a:pPr/>
              <a:t>15/12/2017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1B85-DF43-434A-85FE-28D0EC7B033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/>
        </p:nvSpPr>
        <p:spPr bwMode="auto">
          <a:xfrm>
            <a:off x="71438" y="720725"/>
            <a:ext cx="892810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89976" tIns="46788" rIns="89976" bIns="46788"/>
          <a:lstStyle>
            <a:lvl1pPr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" altLang="es-ES_tradnl" dirty="0" smtClean="0"/>
          </a:p>
        </p:txBody>
      </p:sp>
      <p:pic>
        <p:nvPicPr>
          <p:cNvPr id="2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938" y="-387350"/>
            <a:ext cx="12136438" cy="74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7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85728"/>
            <a:ext cx="15843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5 Imagen" descr="logo_fse_signatur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85728"/>
            <a:ext cx="2893761" cy="78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797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38385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000372"/>
            <a:ext cx="21050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1429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071810"/>
            <a:ext cx="37814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2357430"/>
            <a:ext cx="22288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4929198"/>
            <a:ext cx="23336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5206" y="214290"/>
            <a:ext cx="1295403" cy="196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3428992" y="5357826"/>
            <a:ext cx="2381636" cy="136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643314"/>
            <a:ext cx="215265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88652" y="669340"/>
            <a:ext cx="2928958" cy="2447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1287941" y="1130809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Llibre d’Història de Vida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42844" y="3929066"/>
            <a:ext cx="6072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Llibre d‘Història de vida individual, ha estat una bona eina per fer un reconeixement a la història individual de cada membre del grup.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23528" y="1893083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Juntament amb les fotografies que han dut els familiars, usuaris/es i el que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han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explicat hem redactat de nou el Llibre de Vida! Donant-li un format més personalitzat.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442913"/>
            <a:ext cx="8886825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8" y="590550"/>
            <a:ext cx="9037637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66725"/>
            <a:ext cx="904716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142844" y="1142984"/>
            <a:ext cx="3233741" cy="2242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755576" y="1412776"/>
            <a:ext cx="764386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Valoració Qualitativa:</a:t>
            </a:r>
          </a:p>
          <a:p>
            <a:endParaRPr lang="ca-ES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Espai on poder expressar.</a:t>
            </a:r>
          </a:p>
          <a:p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Espai on sentir-se reconegut .</a:t>
            </a:r>
          </a:p>
          <a:p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Espai de Confiança.</a:t>
            </a:r>
          </a:p>
          <a:p>
            <a:endParaRPr lang="ca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Aspectes a destacar:</a:t>
            </a:r>
          </a:p>
          <a:p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Ajuda a </a:t>
            </a:r>
            <a:r>
              <a:rPr lang="ca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ca-E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empoderament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les persones. 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Recordar,  </a:t>
            </a:r>
            <a:r>
              <a:rPr lang="ca-E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reinterpretar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 pròpia experiència 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del present mirant el passat.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Enfortir la 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identitat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d’un mateix.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Fer conscients les 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fortaleses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personals  i generacionals.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Millorar la 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socialització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generar escolta activa entre iguals, el respecte per l’altre, tenir ganes de conversar i explicar allò que he viscut....</a:t>
            </a:r>
          </a:p>
          <a:p>
            <a:pPr>
              <a:buFont typeface="Arial" pitchFamily="34" charset="0"/>
              <a:buChar char="•"/>
            </a:pP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Sentir-se escoltat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Reviure moments 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 fan 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reviure estats emocionals 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 ja no recordaven conscientment: sentir-nos petits, il·lusionats, innocència, enèrgics, adolescents, enamorats....  Fer-nos plorar, riure de manera espontània.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Sentir que la nostra història, es digna de ser escoltada, respectada.</a:t>
            </a: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929191" y="-1"/>
            <a:ext cx="4214810" cy="313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/>
        </p:nvSpPr>
        <p:spPr bwMode="auto">
          <a:xfrm>
            <a:off x="71438" y="720725"/>
            <a:ext cx="892810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89976" tIns="46788" rIns="89976" bIns="46788"/>
          <a:lstStyle>
            <a:lvl1pPr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" altLang="es-ES_tradnl" dirty="0" smtClean="0"/>
          </a:p>
        </p:txBody>
      </p:sp>
      <p:pic>
        <p:nvPicPr>
          <p:cNvPr id="2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531440"/>
            <a:ext cx="12136438" cy="74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7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4" y="1214422"/>
            <a:ext cx="15843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-214346" y="0"/>
            <a:ext cx="9572660" cy="85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Gràcies per la Vostra Atenció</a:t>
            </a:r>
            <a:endParaRPr lang="es-E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 Imagen" descr="logo_fse_signatur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214422"/>
            <a:ext cx="2893761" cy="78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797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250" y="-539750"/>
            <a:ext cx="10350500" cy="793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214414" y="2643182"/>
            <a:ext cx="66437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Guissona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(Lleida), ZONA RURAL.</a:t>
            </a:r>
          </a:p>
          <a:p>
            <a:pPr>
              <a:buFont typeface="Wingdings" pitchFamily="2" charset="2"/>
              <a:buChar char="ü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Depenem del </a:t>
            </a:r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Grup Alimentari BON ÀREA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190 Places residencials i 40 centres de dia.</a:t>
            </a:r>
          </a:p>
          <a:p>
            <a:pPr>
              <a:buFont typeface="Wingdings" pitchFamily="2" charset="2"/>
              <a:buChar char="ü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Model d’Atenció Centrada en la Persona (</a:t>
            </a:r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ACP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), centre lliure de contenció i formació en </a:t>
            </a:r>
            <a:r>
              <a:rPr lang="ca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validació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Dementia</a:t>
            </a:r>
            <a:r>
              <a:rPr lang="ca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ca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ca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(DCM).</a:t>
            </a:r>
          </a:p>
          <a:p>
            <a:pPr>
              <a:buFont typeface="Wingdings" pitchFamily="2" charset="2"/>
              <a:buChar char="ü"/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Centre obert amb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multiactivitat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(Residència, centre de dia, SAD, piscina, centre públic de salut...).</a:t>
            </a:r>
          </a:p>
          <a:p>
            <a:endParaRPr lang="ca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2636912"/>
            <a:ext cx="321441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4357694"/>
            <a:ext cx="3141996" cy="235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260621"/>
              </p:ext>
            </p:extLst>
          </p:nvPr>
        </p:nvGraphicFramePr>
        <p:xfrm>
          <a:off x="2143108" y="642918"/>
          <a:ext cx="6643734" cy="5998645"/>
        </p:xfrm>
        <a:graphic>
          <a:graphicData uri="http://schemas.openxmlformats.org/drawingml/2006/table">
            <a:tbl>
              <a:tblPr/>
              <a:tblGrid>
                <a:gridCol w="3321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1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2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Grup I</a:t>
                      </a:r>
                      <a:endParaRPr lang="es-ES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2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Grup II</a:t>
                      </a:r>
                      <a:endParaRPr lang="es-ES" sz="2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Capacitat Cognitiva NORMAL i </a:t>
                      </a:r>
                      <a:r>
                        <a:rPr lang="ca-E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DCL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(MMSE 30-22)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Deterior Cognitiu Lleu </a:t>
                      </a: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 </a:t>
                      </a:r>
                      <a:r>
                        <a:rPr lang="ca-E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Moderat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(MMSE </a:t>
                      </a: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22-15)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Anys</a:t>
                      </a:r>
                      <a:r>
                        <a:rPr lang="ca-ES" sz="1400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de Naixement entre </a:t>
                      </a:r>
                      <a:r>
                        <a:rPr lang="ca-ES" sz="140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1926-1930 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Edat entre 91 – 87 anys 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Anys de Naixement  entre  </a:t>
                      </a: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1925- 1932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Edat </a:t>
                      </a:r>
                      <a:r>
                        <a:rPr lang="ca-ES" sz="140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entre 92-85 anys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Escolaritat bàsica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4-Escolaritat bàsica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1-Baixa escolaritat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1- NO sap llegir ni escriure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5- Dones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2-Homes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4- Dones</a:t>
                      </a:r>
                      <a:endParaRPr lang="es-ES" sz="140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2- Homes</a:t>
                      </a:r>
                      <a:endParaRPr lang="es-ES" sz="140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Llengua catalana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3- Llengua castellana</a:t>
                      </a:r>
                      <a:endParaRPr lang="es-ES" sz="140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3- Llengua catalana</a:t>
                      </a:r>
                      <a:endParaRPr lang="es-ES" sz="140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Viscut entorns Rurals menys </a:t>
                      </a:r>
                      <a:r>
                        <a:rPr lang="ca-E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un </a:t>
                      </a: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membre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Viscut entre entorns rurals i ciutat.</a:t>
                      </a: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Grup creat pel Remi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Grup creat pel Remi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Remi tarda: 15’45-17’15</a:t>
                      </a:r>
                      <a:endParaRPr lang="es-ES" sz="140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Remi Matí: 10-11’30</a:t>
                      </a:r>
                      <a:endParaRPr lang="es-ES" sz="140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Relaxació 10’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---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Llibre individual història de vida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Llibre individual història de vida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Presentació col·lectiva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Presentació col·lectiva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4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Sessió </a:t>
                      </a:r>
                      <a:r>
                        <a:rPr lang="ca-E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Cafè </a:t>
                      </a:r>
                      <a:r>
                        <a:rPr lang="ca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Remi 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(Cloenda amb els familiars)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Sessió </a:t>
                      </a:r>
                      <a:r>
                        <a:rPr lang="ca-E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Cafè </a:t>
                      </a:r>
                      <a:r>
                        <a:rPr lang="ca-ES" sz="14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Remi </a:t>
                      </a:r>
                      <a:endParaRPr lang="es-ES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a-ES" sz="14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(Cloenda amb els familiars)</a:t>
                      </a:r>
                      <a:endParaRPr lang="es-ES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784" marR="61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2143108" y="142852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u="sng" dirty="0" smtClean="0"/>
              <a:t>Característiques del Grups: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1236720"/>
            <a:ext cx="59418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Descripció de les sessions:</a:t>
            </a:r>
          </a:p>
          <a:p>
            <a:endParaRPr lang="ca-ES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Presentació del tema de la sessió.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Fem un primer contacte sobre el tema, amb el material que tenim sobre la taula. Iniciem evocació de records col·lectius i individuals.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Projectem el material del REMI.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Comentem el que hem vist: memòria col·lectiva vs. memòries individuals.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Llibre memòria individual.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Relaxació (Grup I).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695792" y="2805406"/>
            <a:ext cx="1896085" cy="1857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800000">
            <a:off x="6357950" y="857232"/>
            <a:ext cx="2501698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214282" y="4379970"/>
            <a:ext cx="5500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Hem buscat el material relacionat amb cada temàtica: roba, moneders, vinils, cassets, mantellines, monedes, còmics, contes, llibres....</a:t>
            </a:r>
            <a:endParaRPr lang="es-E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143512"/>
            <a:ext cx="2394256" cy="141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786314" y="142852"/>
            <a:ext cx="4214842" cy="2924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500034" y="977692"/>
            <a:ext cx="35004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Què hem sentit? Què hem viscut?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7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Recordant la infància</a:t>
            </a:r>
            <a:endParaRPr lang="es-ES" sz="17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00034" y="2348880"/>
            <a:ext cx="385765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Moments d’alegria ...</a:t>
            </a:r>
          </a:p>
          <a:p>
            <a:endParaRPr lang="ca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Despertar il·lusions passades ...</a:t>
            </a:r>
          </a:p>
          <a:p>
            <a:endParaRPr lang="ca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Reviure la innocència ...</a:t>
            </a:r>
          </a:p>
          <a:p>
            <a:endParaRPr lang="ca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Cantar de nou cançons infantils ...</a:t>
            </a:r>
          </a:p>
          <a:p>
            <a:endParaRPr lang="ca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Sentir enyorança tant dels moments com de les persones que han format part de les nostres vides....</a:t>
            </a:r>
          </a:p>
          <a:p>
            <a:endParaRPr lang="ca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Tristesa</a:t>
            </a:r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per les vivències dures, per com és vivia, pel que es tenia o no es podia tenir...</a:t>
            </a:r>
          </a:p>
          <a:p>
            <a:pPr>
              <a:buFont typeface="Wingdings" pitchFamily="2" charset="2"/>
              <a:buChar char="ü"/>
            </a:pPr>
            <a:endParaRPr lang="ca-ES" dirty="0" smtClean="0"/>
          </a:p>
          <a:p>
            <a:endParaRPr lang="es-ES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714752"/>
            <a:ext cx="4196273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786058"/>
            <a:ext cx="240321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2117720" cy="3798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194844" y="448438"/>
            <a:ext cx="2254247" cy="1785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214290"/>
            <a:ext cx="2000264" cy="3395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3000372"/>
            <a:ext cx="2447925" cy="183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5072074"/>
            <a:ext cx="3214710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0" y="0"/>
            <a:ext cx="3857620" cy="220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1187624" y="894237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Què hem sentit? Què hem viscut?</a:t>
            </a:r>
          </a:p>
          <a:p>
            <a:endParaRPr lang="ca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Recordant la Joventut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27246" y="669504"/>
            <a:ext cx="4286258" cy="294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0" y="2401126"/>
            <a:ext cx="62865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“Al final ens faràs tornar a sentir joves”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Viatjar 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 través de la música...recordar ...reviure...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Expressions </a:t>
            </a:r>
            <a:r>
              <a:rPr lang="ca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OHH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!! Ja no ho recordava!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Mirades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... brillants, expressió de felicitat...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Amor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recordar el primer amor...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Ingenuïtat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joventut, descobrir a l’altre i a un mateix.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religió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.... El que era i no era pecat... Ex: </a:t>
            </a:r>
            <a:r>
              <a:rPr lang="ca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Hilda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! Tall del vestit.. Era </a:t>
            </a:r>
            <a:r>
              <a:rPr lang="ca-ES" sz="17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immoral</a:t>
            </a: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Sessió de la música els va agradar molt, els agradaria repetir-la.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Recordar quant anaven al cinema, al ball cada diumenge.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Han estat sessions on han gaudit molt, han reviscut moments personals amb grans vincles emocionals. </a:t>
            </a:r>
          </a:p>
          <a:p>
            <a:pPr marL="342900" indent="-342900">
              <a:buFont typeface="Wingdings" pitchFamily="2" charset="2"/>
              <a:buChar char="ü"/>
            </a:pPr>
            <a:endParaRPr lang="es-E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2747318" cy="214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786058"/>
            <a:ext cx="2478913" cy="3843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571480"/>
            <a:ext cx="2928958" cy="26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357562"/>
            <a:ext cx="4642424" cy="3286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429388" y="714356"/>
            <a:ext cx="2525147" cy="1428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14480" y="857232"/>
            <a:ext cx="40005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Què hem sentit? Què hem viscut?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Recordant l’Adultesa</a:t>
            </a:r>
            <a:endParaRPr lang="es-ES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266274" y="1"/>
            <a:ext cx="2877725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107504" y="2173655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Recordem l’arribada de la paternitat/maternitat. Felicitat. 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Dol. La cura i pèrdua d’essers estimats. Tristesa. 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familiar.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Revivim el sentir-se útil, valorat, orgullosos d’aconseguir fites (feina, diners, casa, família...)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cuidar als altres... I no com ara, que som cuidats...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Estil de vida tranquil, calmat.</a:t>
            </a:r>
          </a:p>
          <a:p>
            <a:pPr>
              <a:buFont typeface="Wingdings" pitchFamily="2" charset="2"/>
              <a:buChar char="ü"/>
            </a:pPr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Classes socials. </a:t>
            </a:r>
          </a:p>
          <a:p>
            <a:endParaRPr lang="ca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Compartir. </a:t>
            </a:r>
            <a:r>
              <a:rPr lang="ca-ES" sz="17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a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enir la necessitat d’ajudar i ser ajudat.</a:t>
            </a:r>
          </a:p>
          <a:p>
            <a:endParaRPr lang="es-E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04273" cy="75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</TotalTime>
  <Words>653</Words>
  <Application>Microsoft Office PowerPoint</Application>
  <PresentationFormat>Presentación en pantalla (4:3)</PresentationFormat>
  <Paragraphs>117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Microsoft YaHei</vt:lpstr>
      <vt:lpstr>Arial</vt:lpstr>
      <vt:lpstr>Calibri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Fundacio10</dc:creator>
  <cp:lastModifiedBy>ACRA Comunicació 2</cp:lastModifiedBy>
  <cp:revision>210</cp:revision>
  <dcterms:created xsi:type="dcterms:W3CDTF">2017-11-13T17:17:30Z</dcterms:created>
  <dcterms:modified xsi:type="dcterms:W3CDTF">2017-12-15T12:13:49Z</dcterms:modified>
</cp:coreProperties>
</file>