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61" r:id="rId2"/>
    <p:sldId id="374" r:id="rId3"/>
    <p:sldId id="375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72" r:id="rId14"/>
  </p:sldIdLst>
  <p:sldSz cx="9144000" cy="6858000" type="screen4x3"/>
  <p:notesSz cx="6797675" cy="9926638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292"/>
    <a:srgbClr val="56AA1C"/>
    <a:srgbClr val="FFFFFF"/>
    <a:srgbClr val="FF3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65237" autoAdjust="0"/>
  </p:normalViewPr>
  <p:slideViewPr>
    <p:cSldViewPr snapToGrid="0" snapToObjects="1">
      <p:cViewPr varScale="1">
        <p:scale>
          <a:sx n="63" d="100"/>
          <a:sy n="63" d="100"/>
        </p:scale>
        <p:origin x="174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notesViewPr>
    <p:cSldViewPr snapToGrid="0" snapToObjects="1">
      <p:cViewPr varScale="1">
        <p:scale>
          <a:sx n="66" d="100"/>
          <a:sy n="66" d="100"/>
        </p:scale>
        <p:origin x="19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1EACFD-FECB-44AD-BDF4-2DDD58F6C9AB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0E31F4-AED7-41E8-8B9D-9E921F08B965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918302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02F10-2806-4F9C-882D-C490F5BFE39D}" type="datetimeFigureOut">
              <a:rPr lang="ca-ES" smtClean="0"/>
              <a:t>15/12/2017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8494D-19ED-487C-B473-A56E846FA943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887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ca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</a:t>
            </a:r>
            <a: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iniciativa i creació de la Fundació Salut i Envelliment (</a:t>
            </a:r>
            <a:r>
              <a:rPr lang="ca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FSiE</a:t>
            </a:r>
            <a: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de la Universitat Autònoma de Barcelona. L’Associació Catalana de Recursos Assistencials (ACRA) participa com a soci col·laborador del seu pla de desenvolupament i difusió a Catalunya. A més, compta amb el suport de la Fundació Bancària “la Caixa” a través de la convocatòria de Promoció de l’autonomia i atenció a l’envelliment, a la discapacitat i a la dependència 2016.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8494D-19ED-487C-B473-A56E846FA943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630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altLang="ca-ES" sz="1200" dirty="0"/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 </a:t>
            </a:r>
          </a:p>
          <a:p>
            <a:pPr algn="just"/>
            <a:r>
              <a:rPr lang="ca-ES" altLang="ca-ES" sz="1200" dirty="0"/>
              <a:t> </a:t>
            </a:r>
            <a:endParaRPr lang="es-ES" altLang="ca-E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613C8-160D-4F58-A120-8D8747D321E1}" type="slidenum">
              <a:rPr lang="ca-ES" smtClean="0"/>
              <a:pPr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2399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8494D-19ED-487C-B473-A56E846FA943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375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altLang="ca-ES" sz="1200" dirty="0"/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 </a:t>
            </a:r>
          </a:p>
          <a:p>
            <a:pPr algn="just"/>
            <a:r>
              <a:rPr lang="ca-ES" altLang="ca-ES" sz="1200" dirty="0"/>
              <a:t> </a:t>
            </a:r>
            <a:endParaRPr lang="es-ES" altLang="ca-E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613C8-160D-4F58-A120-8D8747D321E1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4127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logo_F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42888"/>
            <a:ext cx="308768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5" descr="prova_arb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1623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23838" y="1261773"/>
            <a:ext cx="5646683" cy="1470025"/>
          </a:xfrm>
        </p:spPr>
        <p:txBody>
          <a:bodyPr/>
          <a:lstStyle>
            <a:lvl1pPr>
              <a:defRPr b="1" baseline="0"/>
            </a:lvl1pPr>
          </a:lstStyle>
          <a:p>
            <a:r>
              <a:rPr lang="ca-ES" noProof="0" dirty="0"/>
              <a:t>Projecte</a:t>
            </a:r>
            <a:r>
              <a:rPr lang="es-ES" dirty="0"/>
              <a:t> REMI 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23109" y="2761374"/>
            <a:ext cx="5646683" cy="2747798"/>
          </a:xfrm>
        </p:spPr>
        <p:txBody>
          <a:bodyPr>
            <a:normAutofit/>
          </a:bodyPr>
          <a:lstStyle>
            <a:lvl1pPr marL="0" indent="0" algn="l">
              <a:buNone/>
              <a:defRPr sz="28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Toni Rivero </a:t>
            </a:r>
          </a:p>
          <a:p>
            <a:r>
              <a:rPr lang="es-ES" dirty="0"/>
              <a:t>Alfonso Calabria </a:t>
            </a:r>
          </a:p>
          <a:p>
            <a:r>
              <a:rPr lang="es-ES" dirty="0"/>
              <a:t>Sara Domènech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1199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1745BEC-7440-417B-B229-44711916E921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56B1F2D-34AD-42C4-B291-B61432C29022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298065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4F0BCB2-6E3E-4157-8DE0-5328F186CA95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596D3E-0A12-439E-A7C7-3177D3F182C7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422889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 txBox="1">
            <a:spLocks/>
          </p:cNvSpPr>
          <p:nvPr/>
        </p:nvSpPr>
        <p:spPr>
          <a:xfrm>
            <a:off x="457200" y="642641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l" defTabSz="457200" rtl="0" eaLnBrk="1" latinLnBrk="0" hangingPunct="1">
              <a:defRPr sz="1200" b="0" kern="120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B91D030-B632-EC40-9673-27F9E698383E}" type="datetimeFigureOut">
              <a:rPr lang="es-E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15/12/2017</a:t>
            </a:fld>
            <a:endParaRPr lang="es-ES" dirty="0"/>
          </a:p>
        </p:txBody>
      </p:sp>
      <p:sp>
        <p:nvSpPr>
          <p:cNvPr id="5" name="Marcador de número de diapositiva 5"/>
          <p:cNvSpPr txBox="1">
            <a:spLocks/>
          </p:cNvSpPr>
          <p:nvPr/>
        </p:nvSpPr>
        <p:spPr>
          <a:xfrm>
            <a:off x="6553199" y="642641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r" defTabSz="457200" rtl="0" eaLnBrk="1" latinLnBrk="0" hangingPunct="1">
              <a:defRPr sz="1200" b="0" kern="120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7F43FF4-136A-4962-ABF7-0F5AE1360910}" type="slidenum">
              <a:rPr lang="es-E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es-ES" dirty="0"/>
          </a:p>
        </p:txBody>
      </p:sp>
      <p:pic>
        <p:nvPicPr>
          <p:cNvPr id="6" name="Imagen 6" descr="fons_arb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3145">
            <a:off x="5543550" y="3625850"/>
            <a:ext cx="47117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a-ES" altLang="ca-ES" noProof="0" dirty="0"/>
              <a:t>Toolkit Reminiscència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lang="ca-ES" altLang="ca-ES" sz="2000" kern="1200" baseline="0" dirty="0" smtClean="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  <a:sym typeface="Wingdings" panose="05000000000000000000" pitchFamily="2" charset="2"/>
              </a:defRPr>
            </a:lvl1pPr>
            <a:lvl2pPr marL="457200" marR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lang="ca-ES" altLang="ca-ES" sz="2000" kern="1200" baseline="0" dirty="0" smtClean="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8001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/>
            </a:lvl3pPr>
          </a:lstStyle>
          <a:p>
            <a:pPr lvl="0"/>
            <a:r>
              <a:rPr lang="ca-ES" altLang="ca-ES" dirty="0"/>
              <a:t>	Vídeo</a:t>
            </a:r>
            <a:r>
              <a:rPr lang="ca-ES" altLang="ca-ES" noProof="0" dirty="0"/>
              <a:t> </a:t>
            </a:r>
            <a:r>
              <a:rPr lang="ca-ES" altLang="ca-ES" dirty="0"/>
              <a:t>tutorial</a:t>
            </a:r>
          </a:p>
          <a:p>
            <a:pPr lvl="1"/>
            <a:r>
              <a:rPr lang="ca-ES" altLang="ca-ES" noProof="0" dirty="0"/>
              <a:t>Plataforma e-</a:t>
            </a:r>
            <a:r>
              <a:rPr lang="ca-ES" altLang="ca-ES" noProof="0" dirty="0" err="1"/>
              <a:t>learning</a:t>
            </a:r>
            <a:r>
              <a:rPr lang="ca-ES" altLang="ca-ES" noProof="0" dirty="0"/>
              <a:t> / Material de suport on-line/ fòrum de debat </a:t>
            </a:r>
          </a:p>
          <a:p>
            <a:pPr lvl="1"/>
            <a:r>
              <a:rPr lang="ca-ES" altLang="ca-ES" noProof="0" dirty="0"/>
              <a:t>	Marc teòric</a:t>
            </a:r>
          </a:p>
          <a:p>
            <a:pPr lvl="1"/>
            <a:r>
              <a:rPr lang="ca-ES" altLang="ca-ES" noProof="0" dirty="0"/>
              <a:t>		Operativa del programa </a:t>
            </a:r>
          </a:p>
          <a:p>
            <a:pPr marL="457200" lvl="1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a-ES" altLang="ca-ES" noProof="0" dirty="0"/>
              <a:t>	Guia de la intervenció </a:t>
            </a:r>
          </a:p>
          <a:p>
            <a:pPr marL="1600200" lvl="3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a-ES" altLang="ca-ES" noProof="0" dirty="0"/>
              <a:t>	Model de Intervenció</a:t>
            </a:r>
          </a:p>
          <a:p>
            <a:pPr marL="1600200" lvl="3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a-ES" altLang="ca-ES" noProof="0" dirty="0"/>
              <a:t>	Pautes d’implementació</a:t>
            </a:r>
          </a:p>
          <a:p>
            <a:pPr marL="457200" lvl="1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a-ES" altLang="ca-ES" dirty="0"/>
              <a:t>	Programa d’ intervenció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altLang="ca-ES" dirty="0"/>
              <a:t>	Secció </a:t>
            </a:r>
            <a:r>
              <a:rPr lang="ca-ES" altLang="ca-ES" dirty="0"/>
              <a:t>d’ avaluació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altLang="ca-ES" dirty="0"/>
              <a:t>	Annexos 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altLang="ca-ES" noProof="0" dirty="0"/>
              <a:t>Xarxa REMI de centres col·laboradors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altLang="ca-ES" noProof="0" dirty="0"/>
              <a:t>Acreditació </a:t>
            </a:r>
            <a:r>
              <a:rPr lang="ca-ES" altLang="ca-ES" noProof="0" dirty="0" err="1"/>
              <a:t>FSiE</a:t>
            </a:r>
            <a:r>
              <a:rPr lang="ca-ES" altLang="ca-ES" noProof="0" dirty="0"/>
              <a:t>  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ca-ES" altLang="ca-ES" dirty="0"/>
          </a:p>
          <a:p>
            <a:pPr marL="457200" lvl="1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a-ES" altLang="ca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2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456C8D-6548-4A78-91A6-FE82A9232DA5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D70DE8E-790F-4AAE-B167-F040B24E226E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92475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0806A5F-0C8A-44B8-A754-237FEC3AB837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B63D0CD-A4F4-4561-B70D-80285DC0CC0F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306725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DBA7EC9-9216-46DC-83C5-B759643BE76E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A840F67-20F5-4E31-8D80-141DA4421083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09458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 descr="fons_arb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3145">
            <a:off x="5543550" y="3625850"/>
            <a:ext cx="47117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2381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860320B-F87B-4486-8F57-C62BD74EEF5A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08562E-18A3-4728-A261-995190D33851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281406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BFD4A5B-D970-43F9-977F-2878F3FE56ED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EDD7DE5-D86D-4942-A7A8-E7E585066754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221880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E80DA34-81E2-48DE-82D7-FA0A00FA24C5}" type="datetimeFigureOut">
              <a:rPr lang="es-ES" altLang="ca-ES"/>
              <a:pPr/>
              <a:t>15/12/2017</a:t>
            </a:fld>
            <a:endParaRPr lang="es-ES" alt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30B1DF4-8617-4E23-9EEB-66B93514BDB5}" type="slidenum">
              <a:rPr lang="es-ES" altLang="ca-ES"/>
              <a:pPr/>
              <a:t>‹Nº›</a:t>
            </a:fld>
            <a:endParaRPr lang="es-ES" altLang="ca-ES"/>
          </a:p>
        </p:txBody>
      </p:sp>
    </p:spTree>
    <p:extLst>
      <p:ext uri="{BB962C8B-B14F-4D97-AF65-F5344CB8AC3E}">
        <p14:creationId xmlns:p14="http://schemas.microsoft.com/office/powerpoint/2010/main" val="107114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a-ES" altLang="ca-ES" noProof="0" dirty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es-ES_tradnl" altLang="ca-ES" dirty="0"/>
              <a:t>Tercer nivel</a:t>
            </a:r>
          </a:p>
          <a:p>
            <a:pPr lvl="3"/>
            <a:r>
              <a:rPr lang="es-ES_tradnl" altLang="ca-ES" dirty="0"/>
              <a:t>Cuarto nivel</a:t>
            </a:r>
          </a:p>
          <a:p>
            <a:pPr lvl="4"/>
            <a:r>
              <a:rPr lang="es-ES_tradnl" altLang="ca-ES" dirty="0"/>
              <a:t>Quinto nivel</a:t>
            </a:r>
            <a:endParaRPr lang="es-ES" altLang="ca-ES" dirty="0"/>
          </a:p>
        </p:txBody>
      </p:sp>
      <p:sp>
        <p:nvSpPr>
          <p:cNvPr id="1028" name="CuadroTexto 9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ca-ES" sz="1200" dirty="0">
                <a:solidFill>
                  <a:srgbClr val="A6A6A6"/>
                </a:solidFill>
              </a:rPr>
              <a:t>© Fundació </a:t>
            </a:r>
            <a:r>
              <a:rPr lang="es-ES" altLang="ca-ES" sz="1200" dirty="0" err="1">
                <a:solidFill>
                  <a:srgbClr val="A6A6A6"/>
                </a:solidFill>
              </a:rPr>
              <a:t>Salut</a:t>
            </a:r>
            <a:r>
              <a:rPr lang="es-ES" altLang="ca-ES" sz="1200" dirty="0">
                <a:solidFill>
                  <a:srgbClr val="A6A6A6"/>
                </a:solidFill>
              </a:rPr>
              <a:t> i </a:t>
            </a:r>
            <a:r>
              <a:rPr lang="es-ES" altLang="ca-ES" sz="1200" dirty="0" err="1">
                <a:solidFill>
                  <a:srgbClr val="A6A6A6"/>
                </a:solidFill>
              </a:rPr>
              <a:t>Envelliment</a:t>
            </a:r>
            <a:r>
              <a:rPr lang="es-ES" altLang="ca-ES" sz="1200" dirty="0">
                <a:solidFill>
                  <a:srgbClr val="A6A6A6"/>
                </a:solidFill>
              </a:rPr>
              <a:t> | uab.cat/</a:t>
            </a:r>
            <a:r>
              <a:rPr lang="es-ES" altLang="ca-ES" sz="1200" dirty="0" err="1">
                <a:solidFill>
                  <a:srgbClr val="A6A6A6"/>
                </a:solidFill>
              </a:rPr>
              <a:t>salut-envelliment</a:t>
            </a:r>
            <a:r>
              <a:rPr lang="es-ES" altLang="ca-ES" sz="1200" dirty="0">
                <a:solidFill>
                  <a:srgbClr val="A6A6A6"/>
                </a:solidFill>
              </a:rPr>
              <a:t> | fsie@uab.cat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 baseline="0">
          <a:solidFill>
            <a:srgbClr val="56AA1C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6AA1C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 baseline="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1pPr>
      <a:lvl2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lang="es-ES" altLang="ca-ES" sz="2800" kern="1200" baseline="0" dirty="0" smtClean="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ca-ES" altLang="ca-ES" sz="2400" kern="1200" dirty="0" smtClean="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ítulo 1"/>
          <p:cNvSpPr>
            <a:spLocks noGrp="1"/>
          </p:cNvSpPr>
          <p:nvPr>
            <p:ph type="title"/>
          </p:nvPr>
        </p:nvSpPr>
        <p:spPr>
          <a:xfrm>
            <a:off x="750776" y="1987063"/>
            <a:ext cx="8052357" cy="1530224"/>
          </a:xfrm>
        </p:spPr>
        <p:txBody>
          <a:bodyPr/>
          <a:lstStyle/>
          <a:p>
            <a:r>
              <a:rPr lang="ca-ES" altLang="ca-ES" dirty="0"/>
              <a:t/>
            </a:r>
            <a:br>
              <a:rPr lang="ca-ES" altLang="ca-ES" dirty="0"/>
            </a:br>
            <a:r>
              <a:rPr lang="ca-ES" altLang="ca-ES" dirty="0"/>
              <a:t/>
            </a:r>
            <a:br>
              <a:rPr lang="ca-ES" altLang="ca-ES" dirty="0"/>
            </a:br>
            <a:r>
              <a:rPr lang="ca-ES" altLang="ca-ES" dirty="0"/>
              <a:t/>
            </a:r>
            <a:br>
              <a:rPr lang="ca-ES" altLang="ca-ES" dirty="0"/>
            </a:br>
            <a:r>
              <a:rPr lang="ca-ES" altLang="ca-ES" dirty="0">
                <a:latin typeface="Arial" panose="020B0604020202020204" pitchFamily="34" charset="0"/>
                <a:cs typeface="Arial" panose="020B0604020202020204" pitchFamily="34" charset="0"/>
              </a:rPr>
              <a:t>		    </a:t>
            </a:r>
            <a:br>
              <a:rPr lang="ca-ES" altLang="ca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altLang="ca-ES" sz="3200" dirty="0">
                <a:latin typeface="Arial" panose="020B0604020202020204" pitchFamily="34" charset="0"/>
                <a:cs typeface="Arial" panose="020B0604020202020204" pitchFamily="34" charset="0"/>
              </a:rPr>
              <a:t>Programa REMI.  Relat de 4 experiències</a:t>
            </a:r>
            <a:r>
              <a:rPr lang="ca-ES" altLang="ca-ES" dirty="0"/>
              <a:t/>
            </a:r>
            <a:br>
              <a:rPr lang="ca-ES" altLang="ca-ES" dirty="0"/>
            </a:br>
            <a:r>
              <a:rPr lang="ca-ES" altLang="ca-ES" b="1" dirty="0"/>
              <a:t/>
            </a:r>
            <a:br>
              <a:rPr lang="ca-ES" altLang="ca-ES" b="1" dirty="0"/>
            </a:br>
            <a:r>
              <a:rPr lang="ca-ES" altLang="ca-ES" sz="20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CONSORCI SOCIOSANITARI DE STA. COLOMA DE QUERALT</a:t>
            </a:r>
            <a:r>
              <a:rPr lang="ca-ES" altLang="ca-ES" sz="2000" dirty="0">
                <a:solidFill>
                  <a:srgbClr val="595959"/>
                </a:solidFill>
                <a:sym typeface="Wingdings" panose="05000000000000000000" pitchFamily="2" charset="2"/>
              </a:rPr>
              <a:t/>
            </a:r>
            <a:br>
              <a:rPr lang="ca-ES" altLang="ca-ES" sz="2000" dirty="0">
                <a:solidFill>
                  <a:srgbClr val="595959"/>
                </a:solidFill>
                <a:sym typeface="Wingdings" panose="05000000000000000000" pitchFamily="2" charset="2"/>
              </a:rPr>
            </a:br>
            <a:r>
              <a:rPr lang="ca-ES" altLang="ca-ES" sz="2000" dirty="0">
                <a:solidFill>
                  <a:srgbClr val="595959"/>
                </a:solidFill>
                <a:sym typeface="Wingdings" panose="05000000000000000000" pitchFamily="2" charset="2"/>
              </a:rPr>
              <a:t/>
            </a:r>
            <a:br>
              <a:rPr lang="ca-ES" altLang="ca-ES" sz="2000" dirty="0">
                <a:solidFill>
                  <a:srgbClr val="595959"/>
                </a:solidFill>
                <a:sym typeface="Wingdings" panose="05000000000000000000" pitchFamily="2" charset="2"/>
              </a:rPr>
            </a:br>
            <a:r>
              <a:rPr lang="ca-ES" altLang="ca-ES" sz="2000" dirty="0">
                <a:solidFill>
                  <a:srgbClr val="FF0000"/>
                </a:solidFill>
                <a:sym typeface="Wingdings" panose="05000000000000000000" pitchFamily="2" charset="2"/>
              </a:rPr>
              <a:t/>
            </a:r>
            <a:br>
              <a:rPr lang="ca-ES" altLang="ca-ES" sz="200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ca-ES" altLang="ca-ES" sz="2000" dirty="0"/>
              <a:t/>
            </a:r>
            <a:br>
              <a:rPr lang="ca-ES" altLang="ca-ES" sz="2000" dirty="0"/>
            </a:br>
            <a:endParaRPr lang="ca-ES" altLang="ca-ES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0D45EA-4F3F-46B2-9F8C-5A22F170B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4349"/>
            <a:ext cx="2556509" cy="11631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E116C78-80F4-42FA-A262-B268083F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145323" cy="19870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FF8C9C-E678-45C5-AFA5-1F406C952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615" y="160018"/>
            <a:ext cx="2866292" cy="8440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A16DE9-C7F1-4EE7-AE06-13B98DED2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609" y="449132"/>
            <a:ext cx="2712720" cy="92964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23DD56D-0739-42DF-95ED-113A60CCC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527" y="4463628"/>
            <a:ext cx="3742945" cy="10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50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38BF3-9A4E-4BA1-A304-234400F9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CAFÈ-REMI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F78608-0463-4F2D-A6B4-59B1435AB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594250-8317-41D5-9037-DF647B58850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1"/>
            <a:ext cx="8229600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86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A724A-8601-434D-B0A1-16790C018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CAFÈ-REMI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3B6F76F-6419-419E-9F57-DA1FF77500B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4" y="1729048"/>
            <a:ext cx="7680960" cy="460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44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1BAC3-1AF7-48D0-A44C-47C69B22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COLLAGE COL·LECTIU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E886F4-4FC4-4700-83F6-0EE558407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529" y="1600200"/>
            <a:ext cx="7928942" cy="4525963"/>
          </a:xfrm>
        </p:spPr>
      </p:pic>
    </p:spTree>
    <p:extLst>
      <p:ext uri="{BB962C8B-B14F-4D97-AF65-F5344CB8AC3E}">
        <p14:creationId xmlns:p14="http://schemas.microsoft.com/office/powerpoint/2010/main" val="541192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280081"/>
            <a:ext cx="8229600" cy="1719262"/>
          </a:xfrm>
        </p:spPr>
        <p:txBody>
          <a:bodyPr>
            <a:normAutofit/>
          </a:bodyPr>
          <a:lstStyle/>
          <a:p>
            <a:r>
              <a:rPr lang="ca-ES" altLang="ca-ES" sz="4000" dirty="0"/>
              <a:t>3. </a:t>
            </a:r>
            <a:r>
              <a:rPr lang="ca-ES" altLang="ca-ES" sz="40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ca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401" y="2250831"/>
            <a:ext cx="8229600" cy="4033591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Activitat amb la qual hem pogut valorar i treballar diferents aspectes i estem observant alguns canvis positius en els participants. 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Satisfacció i agraïment per part de les famílies.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Continuarem treballant la Reminiscència en la dinàmica del dia a dia en el centre.</a:t>
            </a:r>
          </a:p>
        </p:txBody>
      </p:sp>
    </p:spTree>
    <p:extLst>
      <p:ext uri="{BB962C8B-B14F-4D97-AF65-F5344CB8AC3E}">
        <p14:creationId xmlns:p14="http://schemas.microsoft.com/office/powerpoint/2010/main" val="350577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280081"/>
            <a:ext cx="8229600" cy="1719262"/>
          </a:xfrm>
        </p:spPr>
        <p:txBody>
          <a:bodyPr>
            <a:normAutofit/>
          </a:bodyPr>
          <a:lstStyle/>
          <a:p>
            <a:r>
              <a:rPr lang="ca-ES" altLang="ca-ES" sz="3800" dirty="0">
                <a:latin typeface="Arial" panose="020B0604020202020204" pitchFamily="34" charset="0"/>
                <a:cs typeface="Arial" panose="020B0604020202020204" pitchFamily="34" charset="0"/>
              </a:rPr>
              <a:t>1. Presentació</a:t>
            </a:r>
            <a:endParaRPr lang="ca-E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52068"/>
            <a:ext cx="8229600" cy="3640015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ca-ES" altLang="ca-ES" sz="2600" dirty="0">
                <a:latin typeface="Arial" panose="020B0604020202020204" pitchFamily="34" charset="0"/>
                <a:cs typeface="Arial" panose="020B0604020202020204" pitchFamily="34" charset="0"/>
              </a:rPr>
              <a:t>Consorci Sociosanitari de Santa Coloma de Queralt Residència assistida i Centre de Dia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altLang="ca-ES" sz="2800" dirty="0"/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altLang="ca-ES" sz="2400" dirty="0"/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altLang="ca-ES" sz="2400" dirty="0"/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altLang="ca-ES" sz="2400" dirty="0"/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altLang="ca-ES" sz="2400" dirty="0"/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altLang="ca-ES" sz="2400" dirty="0"/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altLang="ca-ES" sz="2400" dirty="0"/>
          </a:p>
          <a:p>
            <a:pPr algn="just">
              <a:lnSpc>
                <a:spcPct val="110000"/>
              </a:lnSpc>
              <a:defRPr/>
            </a:pPr>
            <a:r>
              <a:rPr lang="ca-ES" altLang="ca-ES" sz="2800" dirty="0"/>
              <a:t> </a:t>
            </a: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ca-E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D52224-C914-43D4-B129-F7C233626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98" y="2902181"/>
            <a:ext cx="5924204" cy="333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1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74886D7-DF4C-42C3-B1F8-2E56CC04954A}"/>
              </a:ext>
            </a:extLst>
          </p:cNvPr>
          <p:cNvSpPr/>
          <p:nvPr/>
        </p:nvSpPr>
        <p:spPr>
          <a:xfrm>
            <a:off x="527858" y="1163764"/>
            <a:ext cx="8088284" cy="4619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a-ES" altLang="ca-ES" sz="26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L’avaluació </a:t>
            </a:r>
            <a:r>
              <a:rPr lang="ca-ES" altLang="ca-ES" sz="2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basal es va dur a terme en un grup de 8 persones, amb manca de dèficit cognitiu o deteriorament cognitiu lleu ( GDS 1-2-3 )  amb simptomatologia en </a:t>
            </a:r>
            <a:r>
              <a:rPr lang="ca-ES" altLang="ca-ES" sz="26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l’estat </a:t>
            </a:r>
            <a:r>
              <a:rPr lang="ca-ES" altLang="ca-ES" sz="2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d’ànim, apatia i disminuïda activitat social. </a:t>
            </a:r>
          </a:p>
          <a:p>
            <a:pPr marL="457200" indent="-457200" algn="just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a-ES" altLang="ca-ES" sz="26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Això no </a:t>
            </a:r>
            <a:r>
              <a:rPr lang="ca-ES" altLang="ca-ES" sz="2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obstant, finalment el grup va ser de </a:t>
            </a:r>
            <a:r>
              <a:rPr lang="ca-ES" altLang="ca-ES" sz="2600" u="sng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 persones</a:t>
            </a:r>
            <a:r>
              <a:rPr lang="ca-ES" altLang="ca-ES" sz="2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457200" lvl="0" indent="-457200" algn="just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a-ES" altLang="ca-ES" sz="2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 creat interès entre </a:t>
            </a:r>
            <a:r>
              <a:rPr lang="ca-ES" altLang="ca-ES" sz="26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altres </a:t>
            </a:r>
            <a:r>
              <a:rPr lang="ca-ES" altLang="ca-ES" sz="26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persones usuàries del centre i ha estat obert per qui volgués observar i/o col·laborar. </a:t>
            </a:r>
          </a:p>
        </p:txBody>
      </p:sp>
    </p:spTree>
    <p:extLst>
      <p:ext uri="{BB962C8B-B14F-4D97-AF65-F5344CB8AC3E}">
        <p14:creationId xmlns:p14="http://schemas.microsoft.com/office/powerpoint/2010/main" val="129146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6646A-F32A-41E9-813C-37B80E3C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altLang="ca-ES" sz="4000" dirty="0">
                <a:latin typeface="Arial" panose="020B0604020202020204" pitchFamily="34" charset="0"/>
                <a:cs typeface="Arial" panose="020B0604020202020204" pitchFamily="34" charset="0"/>
              </a:rPr>
              <a:t>2. Experiència</a:t>
            </a:r>
            <a:br>
              <a:rPr lang="ca-ES" altLang="ca-E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altLang="ca-ES" sz="4000" dirty="0">
                <a:latin typeface="Arial" panose="020B0604020202020204" pitchFamily="34" charset="0"/>
                <a:cs typeface="Arial" panose="020B0604020202020204" pitchFamily="34" charset="0"/>
              </a:rPr>
              <a:t>12 REMI-CENTRES 1 CAFÈ-REMI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397D829-5FD2-43CA-A84A-B9DC038BD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62725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FDCCF10-FD31-4A8C-AB72-2CF4C81263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8820" y="1600201"/>
            <a:ext cx="2892829" cy="4016046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83127E9-32F2-4823-9A6B-8DBD7B04B5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333481" y="2104730"/>
            <a:ext cx="4036227" cy="3027170"/>
          </a:xfr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AF0E4E4-F505-484D-AB32-A1373606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capsa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E60E01-70D3-4763-B617-4A23DBB4B433}"/>
              </a:ext>
            </a:extLst>
          </p:cNvPr>
          <p:cNvSpPr txBox="1"/>
          <p:nvPr/>
        </p:nvSpPr>
        <p:spPr>
          <a:xfrm>
            <a:off x="1895301" y="5778337"/>
            <a:ext cx="703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Jocs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populars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infantils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joguines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s-E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l’època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50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BA608-A0E3-4423-8A01-2527C74C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capsa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8EA477-6AE1-49D5-9CB0-799CB5B1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732" y="1957804"/>
            <a:ext cx="3971070" cy="29423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E306F2-0809-4CE2-B4F4-2CDCCD856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57805"/>
            <a:ext cx="3971070" cy="29423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4A5AAC-FE7A-4189-8F00-BFE36B9B4713}"/>
              </a:ext>
            </a:extLst>
          </p:cNvPr>
          <p:cNvSpPr txBox="1"/>
          <p:nvPr/>
        </p:nvSpPr>
        <p:spPr>
          <a:xfrm>
            <a:off x="457199" y="5255693"/>
            <a:ext cx="3971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 de la guerra civil - </a:t>
            </a: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Granada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0B1CB68-626C-4AF6-B75D-EC8D8F6D822D}"/>
              </a:ext>
            </a:extLst>
          </p:cNvPr>
          <p:cNvSpPr txBox="1"/>
          <p:nvPr/>
        </p:nvSpPr>
        <p:spPr>
          <a:xfrm>
            <a:off x="4715732" y="5255691"/>
            <a:ext cx="3829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Oficis</a:t>
            </a: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trompeta </a:t>
            </a:r>
            <a:r>
              <a:rPr lang="es-E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d’Agutzil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6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C930EB-B3CC-4FEB-9B69-682C34F54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39" y="2331720"/>
            <a:ext cx="4123112" cy="30923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055622-FE52-4927-ACE0-BBA8CF2EE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19851" y="2441863"/>
            <a:ext cx="3906982" cy="29302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274BD0-395E-4EEC-B6A1-9A380ADE528A}"/>
              </a:ext>
            </a:extLst>
          </p:cNvPr>
          <p:cNvSpPr txBox="1"/>
          <p:nvPr/>
        </p:nvSpPr>
        <p:spPr>
          <a:xfrm>
            <a:off x="831273" y="5719157"/>
            <a:ext cx="412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Costums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vida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quotidiana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0218C3A-4CF2-4DF4-91DD-1A6564AF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capsa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4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7D6DB-6907-49FF-8176-8DD5E28E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capsa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records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91D48D2-E223-4056-B56D-0336DEE79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603" y="1600200"/>
            <a:ext cx="7364794" cy="4142697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107D933-14E1-44FB-9BC7-E88A687BA7DE}"/>
              </a:ext>
            </a:extLst>
          </p:cNvPr>
          <p:cNvSpPr txBox="1"/>
          <p:nvPr/>
        </p:nvSpPr>
        <p:spPr>
          <a:xfrm>
            <a:off x="2011679" y="5921612"/>
            <a:ext cx="565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Fets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històrics</a:t>
            </a:r>
            <a:r>
              <a:rPr lang="es-E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ràdio</a:t>
            </a: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el </a:t>
            </a:r>
            <a:r>
              <a:rPr lang="es-E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telèfon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2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84FD7-0335-416D-930C-6A393739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CAFÈ-REMI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2E00D16-2AD0-4D6A-98FC-8C22BE77F4F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0" y="2118627"/>
            <a:ext cx="4056611" cy="301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5E56549-F38E-405B-A00F-BF6A016084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118626"/>
            <a:ext cx="4056611" cy="3135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1167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plantilla_ppt_fsie</Template>
  <TotalTime>8116</TotalTime>
  <Words>278</Words>
  <Application>Microsoft Office PowerPoint</Application>
  <PresentationFormat>Presentación en pantalla (4:3)</PresentationFormat>
  <Paragraphs>45</Paragraphs>
  <Slides>13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MS PGothic</vt:lpstr>
      <vt:lpstr>Arial</vt:lpstr>
      <vt:lpstr>Calibri</vt:lpstr>
      <vt:lpstr>Wingdings</vt:lpstr>
      <vt:lpstr>Tema de Office</vt:lpstr>
      <vt:lpstr>          Programa REMI.  Relat de 4 experiències  CONSORCI SOCIOSANITARI DE STA. COLOMA DE QUERALT    </vt:lpstr>
      <vt:lpstr>1. Presentació</vt:lpstr>
      <vt:lpstr>Presentación de PowerPoint</vt:lpstr>
      <vt:lpstr>2. Experiència 12 REMI-CENTRES 1 CAFÈ-REMI</vt:lpstr>
      <vt:lpstr>La capsa dels records</vt:lpstr>
      <vt:lpstr>La capsa dels records</vt:lpstr>
      <vt:lpstr>La capsa dels records</vt:lpstr>
      <vt:lpstr>La capsa dels records</vt:lpstr>
      <vt:lpstr>CAFÈ-REMI</vt:lpstr>
      <vt:lpstr>CAFÈ-REMI</vt:lpstr>
      <vt:lpstr>CAFÈ-REMI</vt:lpstr>
      <vt:lpstr> COLLAGE COL·LECTIU</vt:lpstr>
      <vt:lpstr>3.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 de prova</dc:title>
  <dc:creator>Sara Domenech Pou</dc:creator>
  <cp:lastModifiedBy>ACRA Comunicació 2</cp:lastModifiedBy>
  <cp:revision>665</cp:revision>
  <cp:lastPrinted>2017-12-11T12:43:08Z</cp:lastPrinted>
  <dcterms:created xsi:type="dcterms:W3CDTF">2016-07-06T11:19:05Z</dcterms:created>
  <dcterms:modified xsi:type="dcterms:W3CDTF">2017-12-15T12:05:29Z</dcterms:modified>
</cp:coreProperties>
</file>