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83" r:id="rId2"/>
    <p:sldMasterId id="2147483771" r:id="rId3"/>
  </p:sldMasterIdLst>
  <p:notesMasterIdLst>
    <p:notesMasterId r:id="rId65"/>
  </p:notesMasterIdLst>
  <p:handoutMasterIdLst>
    <p:handoutMasterId r:id="rId66"/>
  </p:handoutMasterIdLst>
  <p:sldIdLst>
    <p:sldId id="257" r:id="rId4"/>
    <p:sldId id="258" r:id="rId5"/>
    <p:sldId id="274" r:id="rId6"/>
    <p:sldId id="273" r:id="rId7"/>
    <p:sldId id="331" r:id="rId8"/>
    <p:sldId id="276" r:id="rId9"/>
    <p:sldId id="360" r:id="rId10"/>
    <p:sldId id="290" r:id="rId11"/>
    <p:sldId id="271" r:id="rId12"/>
    <p:sldId id="266" r:id="rId13"/>
    <p:sldId id="275" r:id="rId14"/>
    <p:sldId id="361" r:id="rId15"/>
    <p:sldId id="309" r:id="rId16"/>
    <p:sldId id="262" r:id="rId17"/>
    <p:sldId id="330" r:id="rId18"/>
    <p:sldId id="368" r:id="rId19"/>
    <p:sldId id="369" r:id="rId20"/>
    <p:sldId id="362" r:id="rId21"/>
    <p:sldId id="282" r:id="rId22"/>
    <p:sldId id="324" r:id="rId23"/>
    <p:sldId id="291" r:id="rId24"/>
    <p:sldId id="325" r:id="rId25"/>
    <p:sldId id="289" r:id="rId26"/>
    <p:sldId id="333" r:id="rId27"/>
    <p:sldId id="293" r:id="rId28"/>
    <p:sldId id="283" r:id="rId29"/>
    <p:sldId id="303" r:id="rId30"/>
    <p:sldId id="305" r:id="rId31"/>
    <p:sldId id="363" r:id="rId32"/>
    <p:sldId id="264" r:id="rId33"/>
    <p:sldId id="348" r:id="rId34"/>
    <p:sldId id="341" r:id="rId35"/>
    <p:sldId id="364" r:id="rId36"/>
    <p:sldId id="334" r:id="rId37"/>
    <p:sldId id="339" r:id="rId38"/>
    <p:sldId id="313" r:id="rId39"/>
    <p:sldId id="340" r:id="rId40"/>
    <p:sldId id="315" r:id="rId41"/>
    <p:sldId id="321" r:id="rId42"/>
    <p:sldId id="317" r:id="rId43"/>
    <p:sldId id="338" r:id="rId44"/>
    <p:sldId id="319" r:id="rId45"/>
    <p:sldId id="335" r:id="rId46"/>
    <p:sldId id="320" r:id="rId47"/>
    <p:sldId id="336" r:id="rId48"/>
    <p:sldId id="345" r:id="rId49"/>
    <p:sldId id="342" r:id="rId50"/>
    <p:sldId id="346" r:id="rId51"/>
    <p:sldId id="365" r:id="rId52"/>
    <p:sldId id="307" r:id="rId53"/>
    <p:sldId id="311" r:id="rId54"/>
    <p:sldId id="370" r:id="rId55"/>
    <p:sldId id="366" r:id="rId56"/>
    <p:sldId id="270" r:id="rId57"/>
    <p:sldId id="350" r:id="rId58"/>
    <p:sldId id="351" r:id="rId59"/>
    <p:sldId id="349" r:id="rId60"/>
    <p:sldId id="352" r:id="rId61"/>
    <p:sldId id="353" r:id="rId62"/>
    <p:sldId id="344" r:id="rId63"/>
    <p:sldId id="337" r:id="rId64"/>
  </p:sldIdLst>
  <p:sldSz cx="9144000" cy="6858000" type="screen4x3"/>
  <p:notesSz cx="6877050" cy="96567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notesViewPr>
    <p:cSldViewPr>
      <p:cViewPr varScale="1">
        <p:scale>
          <a:sx n="52" d="100"/>
          <a:sy n="52" d="100"/>
        </p:scale>
        <p:origin x="-2922" y="-108"/>
      </p:cViewPr>
      <p:guideLst>
        <p:guide orient="horz" pos="3042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CP\DCM\DCM%2018-1-13%20Salvador-Josep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CP\DCM\DCM%2018-1-13%20Salvador-Josep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dades\Historial%20usuaris%20montsacopa\registres%20gerocultores\ACP\DCM\1&#170;%20Planta\AN&#192;LISI%202013-15\DCM%20octubre%202013-juny%202014%2040%20PERSON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dades\Historial%20usuaris%20montsacopa\registres%20gerocultores\ACP\DCM\1&#170;%20Planta\AN&#192;LISI%202013-15\DCM%20octubre%202014-mar&#231;%202015%2022%20PERSONE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dades\Historial%20usuaris%20montsacopa\registres%20gerocultores\ACP\DCM\1&#170;%20Planta\AN&#192;LISI%202013-15\DCM%20octubre%202013-juny%202014%2040%20PERSONE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dades\Historial%20usuaris%20montsacopa\registres%20gerocultores\ACP\DCM\1&#170;%20Planta\AN&#192;LISI%202013-15\DCM%20octubre%202014-mar&#231;%202015%2022%20PERSONES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Combined Groups WIB Profile</a:t>
            </a:r>
          </a:p>
        </c:rich>
      </c:tx>
      <c:layout>
        <c:manualLayout>
          <c:xMode val="edge"/>
          <c:yMode val="edge"/>
          <c:x val="0.15175323309230696"/>
          <c:y val="4.80610555466736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5450623689566434E-2"/>
          <c:y val="0.21875008467893844"/>
          <c:w val="0.87226962338303871"/>
          <c:h val="0.5468752607704452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'Raw data'!$FG$4:$FL$4</c:f>
              <c:strCache>
                <c:ptCount val="6"/>
                <c:pt idx="0">
                  <c:v>-5</c:v>
                </c:pt>
                <c:pt idx="1">
                  <c:v>-3</c:v>
                </c:pt>
                <c:pt idx="2">
                  <c:v>-1</c:v>
                </c:pt>
                <c:pt idx="3">
                  <c:v>+1</c:v>
                </c:pt>
                <c:pt idx="4">
                  <c:v>+3</c:v>
                </c:pt>
                <c:pt idx="5">
                  <c:v>+5</c:v>
                </c:pt>
              </c:strCache>
            </c:strRef>
          </c:cat>
          <c:val>
            <c:numRef>
              <c:f>'Raw data'!$FG$36:$FL$36</c:f>
              <c:numCache>
                <c:formatCode>0</c:formatCode>
                <c:ptCount val="6"/>
                <c:pt idx="0">
                  <c:v>0.21390374331550804</c:v>
                </c:pt>
                <c:pt idx="1">
                  <c:v>1.1764705882353041</c:v>
                </c:pt>
                <c:pt idx="2">
                  <c:v>16.791443850266944</c:v>
                </c:pt>
                <c:pt idx="3">
                  <c:v>66.631016042780658</c:v>
                </c:pt>
                <c:pt idx="4">
                  <c:v>14.652406417112498</c:v>
                </c:pt>
                <c:pt idx="5">
                  <c:v>0.5347593582887824</c:v>
                </c:pt>
              </c:numCache>
            </c:numRef>
          </c:val>
        </c:ser>
        <c:dLbls>
          <c:showVal val="1"/>
        </c:dLbls>
        <c:axId val="70030848"/>
        <c:axId val="70032768"/>
      </c:barChart>
      <c:catAx>
        <c:axId val="70030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ME Value</a:t>
                </a:r>
              </a:p>
            </c:rich>
          </c:tx>
          <c:layout>
            <c:manualLayout>
              <c:xMode val="edge"/>
              <c:yMode val="edge"/>
              <c:x val="0.40741838377296891"/>
              <c:y val="0.85388716971826106"/>
            </c:manualLayout>
          </c:layout>
          <c:spPr>
            <a:noFill/>
            <a:ln w="25400">
              <a:noFill/>
            </a:ln>
          </c:spPr>
        </c:title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032768"/>
        <c:crosses val="autoZero"/>
        <c:auto val="1"/>
        <c:lblAlgn val="ctr"/>
        <c:lblOffset val="100"/>
        <c:tickLblSkip val="1"/>
        <c:tickMarkSkip val="1"/>
      </c:catAx>
      <c:valAx>
        <c:axId val="70032768"/>
        <c:scaling>
          <c:orientation val="minMax"/>
          <c:max val="100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one"/>
        <c:crossAx val="70030848"/>
        <c:crosses val="autoZero"/>
        <c:crossBetween val="between"/>
        <c:majorUnit val="10"/>
        <c:min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Combined Groups WIB Profile</a:t>
            </a:r>
          </a:p>
        </c:rich>
      </c:tx>
      <c:layout>
        <c:manualLayout>
          <c:xMode val="edge"/>
          <c:yMode val="edge"/>
          <c:x val="0.1517532330923069"/>
          <c:y val="4.80610555466736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5450623689566434E-2"/>
          <c:y val="0.21875008467893844"/>
          <c:w val="0.87226962338303848"/>
          <c:h val="0.5468752607704452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'Raw data'!$FG$4:$FL$4</c:f>
              <c:strCache>
                <c:ptCount val="6"/>
                <c:pt idx="0">
                  <c:v>-5</c:v>
                </c:pt>
                <c:pt idx="1">
                  <c:v>-3</c:v>
                </c:pt>
                <c:pt idx="2">
                  <c:v>-1</c:v>
                </c:pt>
                <c:pt idx="3">
                  <c:v>+1</c:v>
                </c:pt>
                <c:pt idx="4">
                  <c:v>+3</c:v>
                </c:pt>
                <c:pt idx="5">
                  <c:v>+5</c:v>
                </c:pt>
              </c:strCache>
            </c:strRef>
          </c:cat>
          <c:val>
            <c:numRef>
              <c:f>'Raw data'!$FG$36:$FL$36</c:f>
              <c:numCache>
                <c:formatCode>0</c:formatCode>
                <c:ptCount val="6"/>
                <c:pt idx="0">
                  <c:v>0.21390374331550804</c:v>
                </c:pt>
                <c:pt idx="1">
                  <c:v>1.1764705882353041</c:v>
                </c:pt>
                <c:pt idx="2">
                  <c:v>16.791443850266951</c:v>
                </c:pt>
                <c:pt idx="3">
                  <c:v>66.631016042780658</c:v>
                </c:pt>
                <c:pt idx="4">
                  <c:v>14.652406417112495</c:v>
                </c:pt>
                <c:pt idx="5">
                  <c:v>0.53475935828878218</c:v>
                </c:pt>
              </c:numCache>
            </c:numRef>
          </c:val>
        </c:ser>
        <c:dLbls>
          <c:showVal val="1"/>
        </c:dLbls>
        <c:axId val="71650688"/>
        <c:axId val="72058368"/>
      </c:barChart>
      <c:catAx>
        <c:axId val="7165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ME Value</a:t>
                </a:r>
              </a:p>
            </c:rich>
          </c:tx>
          <c:layout>
            <c:manualLayout>
              <c:xMode val="edge"/>
              <c:yMode val="edge"/>
              <c:x val="0.4074183837729688"/>
              <c:y val="0.85388716971826117"/>
            </c:manualLayout>
          </c:layout>
          <c:spPr>
            <a:noFill/>
            <a:ln w="25400">
              <a:noFill/>
            </a:ln>
          </c:spPr>
        </c:title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2058368"/>
        <c:crosses val="autoZero"/>
        <c:auto val="1"/>
        <c:lblAlgn val="ctr"/>
        <c:lblOffset val="100"/>
        <c:tickLblSkip val="1"/>
        <c:tickMarkSkip val="1"/>
      </c:catAx>
      <c:valAx>
        <c:axId val="72058368"/>
        <c:scaling>
          <c:orientation val="minMax"/>
          <c:max val="100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one"/>
        <c:crossAx val="71650688"/>
        <c:crosses val="autoZero"/>
        <c:crossBetween val="between"/>
        <c:majorUnit val="10"/>
        <c:min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/>
              <a:t>Combined Groups WIB Profile</a:t>
            </a:r>
          </a:p>
        </c:rich>
      </c:tx>
      <c:layout>
        <c:manualLayout>
          <c:xMode val="edge"/>
          <c:yMode val="edge"/>
          <c:x val="0.32437004238736294"/>
          <c:y val="3.51561426722486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24378712889569"/>
          <c:y val="0.21875010430817809"/>
          <c:w val="0.87226962338303116"/>
          <c:h val="0.5468752607704452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'Raw data'!$FG$4:$FL$4</c:f>
              <c:strCache>
                <c:ptCount val="6"/>
                <c:pt idx="0">
                  <c:v>-5</c:v>
                </c:pt>
                <c:pt idx="1">
                  <c:v>-3</c:v>
                </c:pt>
                <c:pt idx="2">
                  <c:v>-1</c:v>
                </c:pt>
                <c:pt idx="3">
                  <c:v>+1</c:v>
                </c:pt>
                <c:pt idx="4">
                  <c:v>+3</c:v>
                </c:pt>
                <c:pt idx="5">
                  <c:v>+5</c:v>
                </c:pt>
              </c:strCache>
            </c:strRef>
          </c:cat>
          <c:val>
            <c:numRef>
              <c:f>'Raw data'!$FG$36:$FL$36</c:f>
              <c:numCache>
                <c:formatCode>0</c:formatCode>
                <c:ptCount val="6"/>
                <c:pt idx="0">
                  <c:v>3.6363636363636362E-2</c:v>
                </c:pt>
                <c:pt idx="1">
                  <c:v>5.0909090909090911E-2</c:v>
                </c:pt>
                <c:pt idx="2">
                  <c:v>2.7418181818181777</c:v>
                </c:pt>
                <c:pt idx="3">
                  <c:v>77.709090909090904</c:v>
                </c:pt>
                <c:pt idx="4">
                  <c:v>19.22909090909091</c:v>
                </c:pt>
                <c:pt idx="5">
                  <c:v>0.23272727272727328</c:v>
                </c:pt>
              </c:numCache>
            </c:numRef>
          </c:val>
        </c:ser>
        <c:dLbls>
          <c:showVal val="1"/>
        </c:dLbls>
        <c:axId val="71653632"/>
        <c:axId val="72118656"/>
      </c:barChart>
      <c:catAx>
        <c:axId val="71653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ME Value</a:t>
                </a:r>
              </a:p>
            </c:rich>
          </c:tx>
          <c:layout>
            <c:manualLayout>
              <c:xMode val="edge"/>
              <c:yMode val="edge"/>
              <c:x val="0.49747944249351106"/>
              <c:y val="0.87109404712841065"/>
            </c:manualLayout>
          </c:layout>
          <c:spPr>
            <a:noFill/>
            <a:ln w="25400">
              <a:noFill/>
            </a:ln>
          </c:spPr>
        </c:title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2118656"/>
        <c:crosses val="autoZero"/>
        <c:auto val="1"/>
        <c:lblAlgn val="ctr"/>
        <c:lblOffset val="100"/>
        <c:tickLblSkip val="1"/>
        <c:tickMarkSkip val="1"/>
      </c:catAx>
      <c:valAx>
        <c:axId val="72118656"/>
        <c:scaling>
          <c:orientation val="minMax"/>
          <c:max val="1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% of time</a:t>
                </a:r>
              </a:p>
            </c:rich>
          </c:tx>
          <c:layout>
            <c:manualLayout>
              <c:xMode val="edge"/>
              <c:yMode val="edge"/>
              <c:x val="2.1848757824939492E-2"/>
              <c:y val="0.37890660361669826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1653632"/>
        <c:crosses val="autoZero"/>
        <c:crossBetween val="between"/>
        <c:majorUnit val="10"/>
        <c:min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/>
              <a:t>Combined Groups WIB Profile</a:t>
            </a:r>
          </a:p>
        </c:rich>
      </c:tx>
      <c:layout>
        <c:manualLayout>
          <c:xMode val="edge"/>
          <c:yMode val="edge"/>
          <c:x val="0.32437004238736294"/>
          <c:y val="3.51561426722486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24378712889569"/>
          <c:y val="0.21875010430817809"/>
          <c:w val="0.87226962338303116"/>
          <c:h val="0.5468752607704452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'Raw data'!$FG$4:$FL$4</c:f>
              <c:strCache>
                <c:ptCount val="6"/>
                <c:pt idx="0">
                  <c:v>-5</c:v>
                </c:pt>
                <c:pt idx="1">
                  <c:v>-3</c:v>
                </c:pt>
                <c:pt idx="2">
                  <c:v>-1</c:v>
                </c:pt>
                <c:pt idx="3">
                  <c:v>+1</c:v>
                </c:pt>
                <c:pt idx="4">
                  <c:v>+3</c:v>
                </c:pt>
                <c:pt idx="5">
                  <c:v>+5</c:v>
                </c:pt>
              </c:strCache>
            </c:strRef>
          </c:cat>
          <c:val>
            <c:numRef>
              <c:f>'Raw data'!$FG$36:$FL$36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0.60125978240122169</c:v>
                </c:pt>
                <c:pt idx="3">
                  <c:v>63.972132086276012</c:v>
                </c:pt>
                <c:pt idx="4">
                  <c:v>35.426608131322773</c:v>
                </c:pt>
                <c:pt idx="5">
                  <c:v>0</c:v>
                </c:pt>
              </c:numCache>
            </c:numRef>
          </c:val>
        </c:ser>
        <c:axId val="72172288"/>
        <c:axId val="72174208"/>
      </c:barChart>
      <c:catAx>
        <c:axId val="72172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ME Value</a:t>
                </a:r>
              </a:p>
            </c:rich>
          </c:tx>
          <c:layout>
            <c:manualLayout>
              <c:xMode val="edge"/>
              <c:yMode val="edge"/>
              <c:x val="0.49747944249351106"/>
              <c:y val="0.87109404712841065"/>
            </c:manualLayout>
          </c:layout>
          <c:spPr>
            <a:noFill/>
            <a:ln w="25400">
              <a:noFill/>
            </a:ln>
          </c:spPr>
        </c:title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2174208"/>
        <c:crosses val="autoZero"/>
        <c:auto val="1"/>
        <c:lblAlgn val="ctr"/>
        <c:lblOffset val="100"/>
        <c:tickLblSkip val="1"/>
        <c:tickMarkSkip val="1"/>
      </c:catAx>
      <c:valAx>
        <c:axId val="72174208"/>
        <c:scaling>
          <c:orientation val="minMax"/>
          <c:max val="1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% of time</a:t>
                </a:r>
              </a:p>
            </c:rich>
          </c:tx>
          <c:layout>
            <c:manualLayout>
              <c:xMode val="edge"/>
              <c:yMode val="edge"/>
              <c:x val="2.1848757824939492E-2"/>
              <c:y val="0.37890660361669826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2172288"/>
        <c:crosses val="autoZero"/>
        <c:crossBetween val="between"/>
        <c:majorUnit val="10"/>
        <c:min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/>
              <a:t>Combined Groups BCC Profile</a:t>
            </a:r>
          </a:p>
        </c:rich>
      </c:tx>
      <c:layout>
        <c:manualLayout>
          <c:xMode val="edge"/>
          <c:yMode val="edge"/>
          <c:x val="0.31092459702925268"/>
          <c:y val="3.42206417746168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24378712889569"/>
          <c:y val="0.21292746016591413"/>
          <c:w val="0.87226962338303116"/>
          <c:h val="0.5589345829355223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'Raw data'!$GO$4:$HK$4</c:f>
              <c:strCache>
                <c:ptCount val="2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N</c:v>
                </c:pt>
                <c:pt idx="12">
                  <c:v>O</c:v>
                </c:pt>
                <c:pt idx="13">
                  <c:v>P</c:v>
                </c:pt>
                <c:pt idx="14">
                  <c:v>R</c:v>
                </c:pt>
                <c:pt idx="15">
                  <c:v>S</c:v>
                </c:pt>
                <c:pt idx="16">
                  <c:v>T</c:v>
                </c:pt>
                <c:pt idx="17">
                  <c:v>U</c:v>
                </c:pt>
                <c:pt idx="18">
                  <c:v>V</c:v>
                </c:pt>
                <c:pt idx="19">
                  <c:v>W</c:v>
                </c:pt>
                <c:pt idx="20">
                  <c:v>X</c:v>
                </c:pt>
                <c:pt idx="21">
                  <c:v>Y</c:v>
                </c:pt>
                <c:pt idx="22">
                  <c:v>Z</c:v>
                </c:pt>
              </c:strCache>
            </c:strRef>
          </c:cat>
          <c:val>
            <c:numRef>
              <c:f>'Raw data'!$GO$36:$HK$36</c:f>
              <c:numCache>
                <c:formatCode>0</c:formatCode>
                <c:ptCount val="23"/>
                <c:pt idx="0">
                  <c:v>20.258750982407289</c:v>
                </c:pt>
                <c:pt idx="1">
                  <c:v>17.834471918263731</c:v>
                </c:pt>
                <c:pt idx="2">
                  <c:v>1.813675110331904E-2</c:v>
                </c:pt>
                <c:pt idx="3">
                  <c:v>1.3904842512544549</c:v>
                </c:pt>
                <c:pt idx="4">
                  <c:v>0</c:v>
                </c:pt>
                <c:pt idx="5">
                  <c:v>11.867480805271784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4.4797775225197993</c:v>
                </c:pt>
                <c:pt idx="10">
                  <c:v>5.5256635028112004</c:v>
                </c:pt>
                <c:pt idx="11">
                  <c:v>16.014751224230768</c:v>
                </c:pt>
                <c:pt idx="12">
                  <c:v>1.813675110331904E-2</c:v>
                </c:pt>
                <c:pt idx="13">
                  <c:v>1.9164500332507177</c:v>
                </c:pt>
                <c:pt idx="14">
                  <c:v>0</c:v>
                </c:pt>
                <c:pt idx="15">
                  <c:v>0</c:v>
                </c:pt>
                <c:pt idx="16">
                  <c:v>1.2091167402212683E-2</c:v>
                </c:pt>
                <c:pt idx="17">
                  <c:v>1.5537150111843299</c:v>
                </c:pt>
                <c:pt idx="18">
                  <c:v>4.4495496040142939</c:v>
                </c:pt>
                <c:pt idx="19">
                  <c:v>2.8535155069221942</c:v>
                </c:pt>
                <c:pt idx="20">
                  <c:v>0.56828486790399613</c:v>
                </c:pt>
                <c:pt idx="21">
                  <c:v>11.238740100356651</c:v>
                </c:pt>
                <c:pt idx="22">
                  <c:v>0</c:v>
                </c:pt>
              </c:numCache>
            </c:numRef>
          </c:val>
        </c:ser>
        <c:dLbls>
          <c:showVal val="1"/>
        </c:dLbls>
        <c:axId val="70061440"/>
        <c:axId val="70088192"/>
      </c:barChart>
      <c:catAx>
        <c:axId val="70061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Behaviour Categories</a:t>
                </a:r>
              </a:p>
            </c:rich>
          </c:tx>
          <c:layout>
            <c:manualLayout>
              <c:xMode val="edge"/>
              <c:yMode val="edge"/>
              <c:x val="0.4369753019099783"/>
              <c:y val="0.874523466824711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088192"/>
        <c:crosses val="autoZero"/>
        <c:auto val="1"/>
        <c:lblAlgn val="ctr"/>
        <c:lblOffset val="100"/>
        <c:tickLblSkip val="1"/>
        <c:tickMarkSkip val="1"/>
      </c:catAx>
      <c:valAx>
        <c:axId val="70088192"/>
        <c:scaling>
          <c:orientation val="minMax"/>
          <c:max val="1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% of time</a:t>
                </a:r>
              </a:p>
            </c:rich>
          </c:tx>
          <c:layout>
            <c:manualLayout>
              <c:xMode val="edge"/>
              <c:yMode val="edge"/>
              <c:x val="2.1848757824939492E-2"/>
              <c:y val="0.38022747156605557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061440"/>
        <c:crosses val="autoZero"/>
        <c:crossBetween val="between"/>
        <c:majorUnit val="10"/>
        <c:min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/>
              <a:t>Combined Groups BCC Profile</a:t>
            </a:r>
          </a:p>
        </c:rich>
      </c:tx>
      <c:layout>
        <c:manualLayout>
          <c:xMode val="edge"/>
          <c:yMode val="edge"/>
          <c:x val="0.31092459702925268"/>
          <c:y val="3.42206417746168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24378712889569"/>
          <c:y val="0.21292746016591413"/>
          <c:w val="0.87226962338303116"/>
          <c:h val="0.5589345829355223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'Raw data'!$GO$4:$HK$4</c:f>
              <c:strCache>
                <c:ptCount val="2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N</c:v>
                </c:pt>
                <c:pt idx="12">
                  <c:v>O</c:v>
                </c:pt>
                <c:pt idx="13">
                  <c:v>P</c:v>
                </c:pt>
                <c:pt idx="14">
                  <c:v>R</c:v>
                </c:pt>
                <c:pt idx="15">
                  <c:v>S</c:v>
                </c:pt>
                <c:pt idx="16">
                  <c:v>T</c:v>
                </c:pt>
                <c:pt idx="17">
                  <c:v>U</c:v>
                </c:pt>
                <c:pt idx="18">
                  <c:v>V</c:v>
                </c:pt>
                <c:pt idx="19">
                  <c:v>W</c:v>
                </c:pt>
                <c:pt idx="20">
                  <c:v>X</c:v>
                </c:pt>
                <c:pt idx="21">
                  <c:v>Y</c:v>
                </c:pt>
                <c:pt idx="22">
                  <c:v>Z</c:v>
                </c:pt>
              </c:strCache>
            </c:strRef>
          </c:cat>
          <c:val>
            <c:numRef>
              <c:f>'Raw data'!$GO$36:$HK$36</c:f>
              <c:numCache>
                <c:formatCode>0</c:formatCode>
                <c:ptCount val="23"/>
                <c:pt idx="0">
                  <c:v>10.84677975451662</c:v>
                </c:pt>
                <c:pt idx="1">
                  <c:v>9.5848848434698706</c:v>
                </c:pt>
                <c:pt idx="2">
                  <c:v>4.9510412356916529</c:v>
                </c:pt>
                <c:pt idx="3">
                  <c:v>4.9855192387256855</c:v>
                </c:pt>
                <c:pt idx="4">
                  <c:v>0</c:v>
                </c:pt>
                <c:pt idx="5">
                  <c:v>10.639911736312218</c:v>
                </c:pt>
                <c:pt idx="6">
                  <c:v>1.5308233347124536</c:v>
                </c:pt>
                <c:pt idx="7">
                  <c:v>0</c:v>
                </c:pt>
                <c:pt idx="8">
                  <c:v>0</c:v>
                </c:pt>
                <c:pt idx="9">
                  <c:v>4.8062336229485592</c:v>
                </c:pt>
                <c:pt idx="10">
                  <c:v>19.549027720314438</c:v>
                </c:pt>
                <c:pt idx="11">
                  <c:v>27.747896841814924</c:v>
                </c:pt>
                <c:pt idx="12">
                  <c:v>0</c:v>
                </c:pt>
                <c:pt idx="13">
                  <c:v>2.8478830506137083</c:v>
                </c:pt>
                <c:pt idx="14">
                  <c:v>0</c:v>
                </c:pt>
                <c:pt idx="15">
                  <c:v>0</c:v>
                </c:pt>
                <c:pt idx="16">
                  <c:v>0.43442283822921196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1.8549165632326581</c:v>
                </c:pt>
                <c:pt idx="21">
                  <c:v>0.22065921941801117</c:v>
                </c:pt>
                <c:pt idx="22">
                  <c:v>0</c:v>
                </c:pt>
              </c:numCache>
            </c:numRef>
          </c:val>
        </c:ser>
        <c:axId val="70113152"/>
        <c:axId val="72323072"/>
      </c:barChart>
      <c:catAx>
        <c:axId val="70113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Behaviour Categories</a:t>
                </a:r>
              </a:p>
            </c:rich>
          </c:tx>
          <c:layout>
            <c:manualLayout>
              <c:xMode val="edge"/>
              <c:yMode val="edge"/>
              <c:x val="0.4369753019099783"/>
              <c:y val="0.874523466824711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2323072"/>
        <c:crosses val="autoZero"/>
        <c:auto val="1"/>
        <c:lblAlgn val="ctr"/>
        <c:lblOffset val="100"/>
        <c:tickLblSkip val="1"/>
        <c:tickMarkSkip val="1"/>
      </c:catAx>
      <c:valAx>
        <c:axId val="72323072"/>
        <c:scaling>
          <c:orientation val="minMax"/>
          <c:max val="1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% of time</a:t>
                </a:r>
              </a:p>
            </c:rich>
          </c:tx>
          <c:layout>
            <c:manualLayout>
              <c:xMode val="edge"/>
              <c:yMode val="edge"/>
              <c:x val="2.1848757824939492E-2"/>
              <c:y val="0.38022747156605557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0113152"/>
        <c:crosses val="autoZero"/>
        <c:crossBetween val="between"/>
        <c:majorUnit val="10"/>
        <c:min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8F0DA-B0E7-4588-924C-840C6BAB435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5B4A-DE70-4A9E-A1F3-A318DAE7B3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D115-00F0-4DCF-8EF6-DBB53654517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706" y="4586962"/>
            <a:ext cx="5501640" cy="43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49F-B4CB-499C-8FBB-3B7D17D190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7" name="Picture 2" descr="jornada ACP web"/>
          <p:cNvPicPr>
            <a:picLocks noChangeAspect="1" noChangeArrowheads="1"/>
          </p:cNvPicPr>
          <p:nvPr/>
        </p:nvPicPr>
        <p:blipFill>
          <a:blip r:embed="rId2" cstate="print"/>
          <a:srcRect t="2023" r="1429" b="47440"/>
          <a:stretch>
            <a:fillRect/>
          </a:stretch>
        </p:blipFill>
        <p:spPr bwMode="auto">
          <a:xfrm>
            <a:off x="0" y="6271162"/>
            <a:ext cx="1619672" cy="58683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979712" y="630932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JORNADA D’ATENCIÓ CENTRADA EN LA PERSONA</a:t>
            </a:r>
            <a:endParaRPr lang="es-ES" sz="1400" dirty="0"/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32451" t="29075" r="30688" b="62555"/>
          <a:stretch>
            <a:fillRect/>
          </a:stretch>
        </p:blipFill>
        <p:spPr bwMode="auto">
          <a:xfrm>
            <a:off x="5076056" y="6381328"/>
            <a:ext cx="25922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1" descr="https://www.vhi.ie/images/jci_goldseal_accred_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7" y="6267532"/>
            <a:ext cx="504057" cy="59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4" descr="http://www.jointcommissioninternational.org/Common/Images/custom/JCIA/FADA%20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7497" y="6453335"/>
            <a:ext cx="666502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236296" y="6597352"/>
            <a:ext cx="1008112" cy="143717"/>
          </a:xfrm>
        </p:spPr>
        <p:txBody>
          <a:bodyPr>
            <a:noAutofit/>
          </a:bodyPr>
          <a:lstStyle>
            <a:lvl1pPr>
              <a:buNone/>
              <a:defRPr sz="600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ca-ES" dirty="0" smtClean="0"/>
              <a:t>CENTRE  ACREDITAT PER</a:t>
            </a:r>
            <a:endParaRPr lang="ca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4379-D805-4298-855A-F47EB9F0681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66562-32AE-470B-AF6C-34D628DDB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57" r:id="rId11"/>
    <p:sldLayoutId id="2147483710" r:id="rId12"/>
    <p:sldLayoutId id="2147483649" r:id="rId13"/>
    <p:sldLayoutId id="214748372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E375-F052-4CD3-AE8F-7BD01B5A0CB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9441-9AED-460E-BEA9-78F24CC57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9FFD-8000-41E8-9D03-F1FC5BCA9967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9010-7091-4D6A-AD67-66E19B77BA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41000" contrast="-9000"/>
          </a:blip>
          <a:srcRect/>
          <a:stretch>
            <a:fillRect/>
          </a:stretch>
        </p:blipFill>
        <p:spPr bwMode="auto">
          <a:xfrm>
            <a:off x="467543" y="0"/>
            <a:ext cx="815639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34000" sy="34000" algn="ctr" rotWithShape="0">
              <a:srgbClr val="000000">
                <a:alpha val="96000"/>
              </a:srgbClr>
            </a:outerShdw>
          </a:effectLst>
        </p:spPr>
      </p:pic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2267744" y="5013176"/>
            <a:ext cx="6357392" cy="100811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2000" b="1" dirty="0" smtClean="0"/>
              <a:t>RESIDÈNCIA GERIÀTRICA MONTSACOPA -  </a:t>
            </a:r>
            <a:r>
              <a:rPr lang="es-ES" sz="2000" b="1" dirty="0" err="1" smtClean="0"/>
              <a:t>Olot</a:t>
            </a:r>
            <a:endParaRPr lang="es-ES" sz="2000" b="1" dirty="0" smtClean="0"/>
          </a:p>
          <a:p>
            <a:pPr algn="r">
              <a:buNone/>
            </a:pPr>
            <a:r>
              <a:rPr lang="es-ES" sz="1800" b="1" dirty="0" smtClean="0"/>
              <a:t>Salvador </a:t>
            </a:r>
            <a:r>
              <a:rPr lang="es-ES" sz="1800" b="1" dirty="0" err="1" smtClean="0"/>
              <a:t>Vilar</a:t>
            </a:r>
            <a:r>
              <a:rPr lang="es-ES" sz="1800" b="1" dirty="0" smtClean="0"/>
              <a:t> i </a:t>
            </a:r>
            <a:r>
              <a:rPr lang="es-ES" sz="1800" b="1" dirty="0" err="1" smtClean="0"/>
              <a:t>Subiràs</a:t>
            </a:r>
            <a:r>
              <a:rPr lang="es-ES" sz="1800" b="1" dirty="0" smtClean="0"/>
              <a:t> (director – </a:t>
            </a:r>
            <a:r>
              <a:rPr lang="es-ES" sz="1800" b="1" dirty="0" err="1" smtClean="0"/>
              <a:t>gerent</a:t>
            </a:r>
            <a:r>
              <a:rPr lang="es-ES" sz="1800" b="1" dirty="0" smtClean="0"/>
              <a:t>)</a:t>
            </a:r>
            <a:endParaRPr lang="es-ES" sz="1800" b="1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528" y="3295438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MODIFICACIÓ AMBIENTAL PER A PERSONES AMB DEMÈNCIA A PARTIR DEL </a:t>
            </a:r>
            <a:r>
              <a:rPr kumimoji="0" lang="ca-ES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DCM</a:t>
            </a:r>
            <a:endParaRPr kumimoji="0" lang="ca-ES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9512" y="1340768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ACRA</a:t>
            </a:r>
            <a:b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Barcelona, 2 de desembre de 2015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96144"/>
          </a:xfrm>
          <a:noFill/>
        </p:spPr>
        <p:txBody>
          <a:bodyPr>
            <a:noAutofit/>
          </a:bodyPr>
          <a:lstStyle/>
          <a:p>
            <a:pPr algn="r"/>
            <a:r>
              <a:rPr lang="es-ES" sz="2800" b="1" dirty="0" smtClean="0"/>
              <a:t>CASOS D’ÈXIT EN LA IMPLANTACIÓ DE L’</a:t>
            </a:r>
            <a:r>
              <a:rPr lang="es-ES" sz="3600" b="1" dirty="0" smtClean="0"/>
              <a:t>ACP</a:t>
            </a:r>
            <a:r>
              <a:rPr lang="es-ES" sz="2800" b="1" dirty="0" smtClean="0"/>
              <a:t> A CATALUNYA</a:t>
            </a:r>
            <a:br>
              <a:rPr lang="es-ES" sz="2800" b="1" dirty="0" smtClean="0"/>
            </a:b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600" b="1" dirty="0" smtClean="0"/>
              <a:t>OBJECTIUS ASSISTENCIALS</a:t>
            </a:r>
            <a:r>
              <a:rPr lang="ca-ES" sz="2800" b="1" dirty="0" smtClean="0"/>
              <a:t/>
            </a:r>
            <a:br>
              <a:rPr lang="ca-ES" sz="2800" b="1" dirty="0" smtClean="0"/>
            </a:br>
            <a:r>
              <a:rPr lang="ca-ES" sz="2800" b="1" dirty="0" smtClean="0"/>
              <a:t>I PRINCIPIS DE DISSENY AMBIENTAL</a:t>
            </a:r>
            <a:endParaRPr lang="ca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680520"/>
          </a:xfrm>
        </p:spPr>
        <p:txBody>
          <a:bodyPr>
            <a:noAutofit/>
          </a:bodyPr>
          <a:lstStyle/>
          <a:p>
            <a:pPr lvl="0"/>
            <a:r>
              <a:rPr lang="ca-ES" sz="2000" dirty="0" smtClean="0"/>
              <a:t>GARANTIR LA </a:t>
            </a:r>
            <a:r>
              <a:rPr lang="ca-ES" sz="1800" b="1" dirty="0" smtClean="0"/>
              <a:t>SEGURETAT</a:t>
            </a:r>
            <a:r>
              <a:rPr lang="ca-ES" sz="2000" dirty="0" smtClean="0"/>
              <a:t> FÍSICA I PSICOLÒGICA</a:t>
            </a:r>
          </a:p>
          <a:p>
            <a:pPr lvl="0"/>
            <a:endParaRPr lang="ca-ES" sz="500" dirty="0" smtClean="0"/>
          </a:p>
          <a:p>
            <a:pPr lvl="0"/>
            <a:r>
              <a:rPr lang="ca-ES" sz="2000" cap="all" dirty="0" smtClean="0"/>
              <a:t>donar suport a la capacitat funcional a través d'</a:t>
            </a:r>
            <a:r>
              <a:rPr lang="ca-ES" sz="1800" b="1" cap="all" dirty="0" smtClean="0"/>
              <a:t>activitats significatives</a:t>
            </a:r>
            <a:r>
              <a:rPr lang="ca-ES" sz="2000" cap="all" dirty="0" smtClean="0"/>
              <a:t>.</a:t>
            </a:r>
          </a:p>
          <a:p>
            <a:pPr lvl="0"/>
            <a:endParaRPr lang="ca-ES" sz="500" dirty="0" smtClean="0"/>
          </a:p>
          <a:p>
            <a:r>
              <a:rPr lang="ca-ES" sz="2000" dirty="0" smtClean="0"/>
              <a:t>PROMOURE OPORTUNITATS DE </a:t>
            </a:r>
            <a:r>
              <a:rPr lang="ca-ES" sz="1800" b="1" dirty="0" smtClean="0"/>
              <a:t>SOCIALITZACIÓ</a:t>
            </a:r>
          </a:p>
          <a:p>
            <a:endParaRPr lang="ca-ES" sz="500" b="1" dirty="0" smtClean="0"/>
          </a:p>
          <a:p>
            <a:pPr lvl="0"/>
            <a:r>
              <a:rPr lang="ca-ES" sz="2000" dirty="0" smtClean="0"/>
              <a:t>MAXIMITZAR L’</a:t>
            </a:r>
            <a:r>
              <a:rPr lang="ca-ES" sz="1800" b="1" dirty="0" smtClean="0"/>
              <a:t>ORIENTACIÓ ORGANITZADA</a:t>
            </a:r>
          </a:p>
          <a:p>
            <a:pPr lvl="0"/>
            <a:endParaRPr lang="ca-ES" sz="500" b="1" dirty="0" smtClean="0"/>
          </a:p>
          <a:p>
            <a:pPr lvl="0"/>
            <a:r>
              <a:rPr lang="ca-ES" sz="2000" dirty="0" smtClean="0"/>
              <a:t>PROMOURE OCASIONS PER L’</a:t>
            </a:r>
            <a:r>
              <a:rPr lang="ca-ES" sz="1800" b="1" dirty="0" smtClean="0"/>
              <a:t>ESTÍMUL</a:t>
            </a:r>
            <a:r>
              <a:rPr lang="ca-ES" sz="2000" dirty="0" smtClean="0"/>
              <a:t> I EL CANVI EVITANT L’ESTRÉS:</a:t>
            </a:r>
          </a:p>
          <a:p>
            <a:pPr lvl="1"/>
            <a:r>
              <a:rPr lang="ca-ES" sz="1800" dirty="0" smtClean="0"/>
              <a:t>OBJECTES DEL PASSAT</a:t>
            </a:r>
          </a:p>
          <a:p>
            <a:pPr lvl="1"/>
            <a:r>
              <a:rPr lang="ca-ES" sz="1800" dirty="0" smtClean="0"/>
              <a:t>ESPAIS PETITS PER ACTIVITATS</a:t>
            </a:r>
          </a:p>
          <a:p>
            <a:pPr lvl="1"/>
            <a:r>
              <a:rPr lang="ca-ES" sz="1800" dirty="0" smtClean="0"/>
              <a:t>ESPAIS PÚBLICS I PRIVATS</a:t>
            </a:r>
          </a:p>
          <a:p>
            <a:pPr lvl="1"/>
            <a:endParaRPr lang="ca-ES" sz="500" dirty="0" smtClean="0"/>
          </a:p>
          <a:p>
            <a:pPr lvl="0"/>
            <a:r>
              <a:rPr lang="ca-ES" sz="2000" dirty="0" smtClean="0"/>
              <a:t>CREAR ESPAIS </a:t>
            </a:r>
            <a:r>
              <a:rPr lang="ca-ES" sz="1800" b="1" dirty="0" smtClean="0"/>
              <a:t>COM LA LLAR </a:t>
            </a:r>
            <a:r>
              <a:rPr lang="ca-ES" sz="2000" dirty="0" smtClean="0"/>
              <a:t>I EVITAR ENTORNS INSTITUCIONALS</a:t>
            </a:r>
          </a:p>
          <a:p>
            <a:pPr lvl="0"/>
            <a:endParaRPr lang="ca-ES" sz="500" dirty="0" smtClean="0"/>
          </a:p>
          <a:p>
            <a:pPr lvl="0"/>
            <a:r>
              <a:rPr lang="ca-ES" sz="2000" dirty="0" smtClean="0"/>
              <a:t>UTILITZACIÓ DE RECURSOS LOCALS</a:t>
            </a:r>
          </a:p>
          <a:p>
            <a:pPr>
              <a:buNone/>
            </a:pPr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INTERRELACIONS  AMBIENTALS</a:t>
            </a:r>
            <a:endParaRPr lang="ca-ES" b="1" dirty="0"/>
          </a:p>
        </p:txBody>
      </p:sp>
      <p:pic>
        <p:nvPicPr>
          <p:cNvPr id="4" name="7 Marcador de contenido" descr="IMG_5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66578"/>
            <a:ext cx="1728192" cy="1296144"/>
          </a:xfrm>
          <a:prstGeom prst="rect">
            <a:avLst/>
          </a:prstGeom>
          <a:ln w="19050" cmpd="sng">
            <a:solidFill>
              <a:srgbClr val="0070C0"/>
            </a:solidFill>
            <a:prstDash val="solid"/>
          </a:ln>
        </p:spPr>
      </p:pic>
      <p:sp>
        <p:nvSpPr>
          <p:cNvPr id="5" name="4 CuadroTexto"/>
          <p:cNvSpPr txBox="1"/>
          <p:nvPr/>
        </p:nvSpPr>
        <p:spPr>
          <a:xfrm>
            <a:off x="971600" y="4005064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 smtClean="0"/>
              <a:t>PERSONES AMB DEMÈNCIA</a:t>
            </a:r>
            <a:endParaRPr lang="ca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03848" y="3068960"/>
            <a:ext cx="19442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OBJECTIUS ASSISTENCIALS</a:t>
            </a:r>
            <a:endParaRPr lang="ca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2132856"/>
            <a:ext cx="20162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ENTORN SOCIAL</a:t>
            </a:r>
            <a:endParaRPr lang="ca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3140968"/>
            <a:ext cx="19442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ENTORN FÍSIC</a:t>
            </a:r>
            <a:endParaRPr lang="ca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52120" y="4077072"/>
            <a:ext cx="20162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ENTORN ORGANITZATIU</a:t>
            </a:r>
            <a:endParaRPr lang="ca-ES" sz="2000" b="1" dirty="0"/>
          </a:p>
        </p:txBody>
      </p:sp>
      <p:sp>
        <p:nvSpPr>
          <p:cNvPr id="10" name="9 Flecha derecha"/>
          <p:cNvSpPr/>
          <p:nvPr/>
        </p:nvSpPr>
        <p:spPr>
          <a:xfrm>
            <a:off x="2771800" y="321297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Flecha derecha"/>
          <p:cNvSpPr/>
          <p:nvPr/>
        </p:nvSpPr>
        <p:spPr>
          <a:xfrm>
            <a:off x="5220072" y="32129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Flecha doblada"/>
          <p:cNvSpPr/>
          <p:nvPr/>
        </p:nvSpPr>
        <p:spPr>
          <a:xfrm>
            <a:off x="4139952" y="2132856"/>
            <a:ext cx="1368152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8" name="17 Flecha doblada"/>
          <p:cNvSpPr/>
          <p:nvPr/>
        </p:nvSpPr>
        <p:spPr>
          <a:xfrm flipV="1">
            <a:off x="4211960" y="4005064"/>
            <a:ext cx="1296144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7812360" y="213285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7812360" y="32129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7884368" y="422108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en U"/>
          <p:cNvSpPr/>
          <p:nvPr/>
        </p:nvSpPr>
        <p:spPr>
          <a:xfrm flipH="1">
            <a:off x="899592" y="1412776"/>
            <a:ext cx="7632848" cy="3096344"/>
          </a:xfrm>
          <a:prstGeom prst="uturnArrow">
            <a:avLst>
              <a:gd name="adj1" fmla="val 5607"/>
              <a:gd name="adj2" fmla="val 24139"/>
              <a:gd name="adj3" fmla="val 26303"/>
              <a:gd name="adj4" fmla="val 43750"/>
              <a:gd name="adj5" fmla="val 3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79512" y="5589240"/>
            <a:ext cx="4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Cohen, U. &amp; Weisman, G. (1991) </a:t>
            </a:r>
            <a:r>
              <a:rPr lang="en-US" sz="1400" b="1" i="1" dirty="0" smtClean="0"/>
              <a:t>Holding on to home. Baltimore, MD: Johns Hopkins University Press</a:t>
            </a:r>
            <a:endParaRPr lang="ca-ES" sz="1400" dirty="0"/>
          </a:p>
        </p:txBody>
      </p:sp>
      <p:sp>
        <p:nvSpPr>
          <p:cNvPr id="24" name="23 Flecha izquierda y derecha"/>
          <p:cNvSpPr/>
          <p:nvPr/>
        </p:nvSpPr>
        <p:spPr>
          <a:xfrm rot="16200000">
            <a:off x="6426206" y="2726922"/>
            <a:ext cx="46805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izquierda y derecha"/>
          <p:cNvSpPr/>
          <p:nvPr/>
        </p:nvSpPr>
        <p:spPr>
          <a:xfrm rot="16200000">
            <a:off x="6426206" y="3663026"/>
            <a:ext cx="46805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18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endParaRPr lang="ca-E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ca-ES" b="1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endParaRPr lang="ca-ES" b="1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DCM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IMPACTES EN L’ENTORN SOCIAL I ORGANITZATIU</a:t>
            </a:r>
          </a:p>
          <a:p>
            <a:pPr marL="514350" indent="-457200">
              <a:buFont typeface="+mj-lt"/>
              <a:buAutoNum type="arabicPeriod"/>
            </a:pPr>
            <a:r>
              <a:rPr lang="ca-ES" sz="16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0512" cy="6480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600" b="1" dirty="0" smtClean="0"/>
              <a:t>PRIMERES ACTUACIONS </a:t>
            </a:r>
            <a:r>
              <a:rPr lang="ca-ES" sz="3200" b="1" dirty="0" smtClean="0"/>
              <a:t>(2012)</a:t>
            </a: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340768"/>
            <a:ext cx="7772400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r>
              <a:rPr lang="ca-ES" sz="3200" b="1" dirty="0" smtClean="0">
                <a:ea typeface="Calibri"/>
                <a:cs typeface="Times New Roman"/>
              </a:rPr>
              <a:t>L’ACP forma part dels valors corporatius i del PLA ESTRATÈGIC</a:t>
            </a:r>
          </a:p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endParaRPr lang="ca-ES" sz="1800" b="1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r>
              <a:rPr lang="ca-ES" sz="3200" b="1" dirty="0" smtClean="0">
                <a:ea typeface="Calibri"/>
                <a:cs typeface="Times New Roman"/>
              </a:rPr>
              <a:t>Suport extern: Alzheimer Catalunya</a:t>
            </a:r>
          </a:p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endParaRPr lang="ca-ES" sz="1800" b="1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r>
              <a:rPr lang="ca-ES" sz="3200" b="1" dirty="0" smtClean="0">
                <a:ea typeface="Calibri"/>
                <a:cs typeface="Times New Roman"/>
              </a:rPr>
              <a:t>Formació bàsica inicial per a tot el personal (setembre 2012)</a:t>
            </a:r>
          </a:p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endParaRPr lang="ca-ES" sz="1800" b="1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tabLst>
                <a:tab pos="450215" algn="l"/>
                <a:tab pos="900430" algn="l"/>
              </a:tabLst>
            </a:pPr>
            <a:r>
              <a:rPr lang="ca-ES" sz="3200" b="1" dirty="0" smtClean="0">
                <a:ea typeface="Calibri"/>
                <a:cs typeface="Times New Roman"/>
              </a:rPr>
              <a:t>Creació d’un grup motor transversal </a:t>
            </a:r>
            <a:r>
              <a:rPr lang="ca-ES" sz="2800" b="1" dirty="0" smtClean="0">
                <a:ea typeface="Calibri"/>
                <a:cs typeface="Times New Roman"/>
              </a:rPr>
              <a:t>(amb participació de tots els rols professionals)</a:t>
            </a:r>
          </a:p>
          <a:p>
            <a:pPr>
              <a:spcBef>
                <a:spcPts val="0"/>
              </a:spcBef>
              <a:buNone/>
              <a:tabLst>
                <a:tab pos="450215" algn="l"/>
                <a:tab pos="900430" algn="l"/>
              </a:tabLst>
            </a:pPr>
            <a:endParaRPr lang="ca-ES" sz="3200" b="1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ca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681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IMPLEMENTACIÓ PRÀCTICA  </a:t>
            </a:r>
            <a:r>
              <a:rPr lang="ca-ES" sz="3200" b="1" dirty="0" smtClean="0"/>
              <a:t>(2013)</a:t>
            </a:r>
            <a:endParaRPr lang="ca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8279832" cy="43204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450215" algn="l"/>
                <a:tab pos="900430" algn="l"/>
              </a:tabLst>
            </a:pPr>
            <a:r>
              <a:rPr lang="ca-ES" sz="3600" b="1" dirty="0" smtClean="0">
                <a:latin typeface="Calibri"/>
                <a:ea typeface="Calibri"/>
                <a:cs typeface="Times New Roman"/>
              </a:rPr>
              <a:t>Avaluació inicial amb DCM </a:t>
            </a:r>
            <a:r>
              <a:rPr lang="ca-ES" sz="2400" b="1" dirty="0" smtClean="0">
                <a:latin typeface="Calibri"/>
                <a:ea typeface="Calibri"/>
                <a:cs typeface="Times New Roman"/>
              </a:rPr>
              <a:t>(gener  2013)</a:t>
            </a:r>
          </a:p>
          <a:p>
            <a:pPr>
              <a:spcAft>
                <a:spcPts val="0"/>
              </a:spcAft>
              <a:tabLst>
                <a:tab pos="450215" algn="l"/>
                <a:tab pos="900430" algn="l"/>
              </a:tabLst>
            </a:pPr>
            <a:r>
              <a:rPr lang="ca-ES" sz="3600" b="1" dirty="0" smtClean="0">
                <a:latin typeface="Calibri"/>
                <a:ea typeface="Calibri"/>
                <a:cs typeface="Times New Roman"/>
              </a:rPr>
              <a:t>Avaluació ambiental</a:t>
            </a:r>
            <a:r>
              <a:rPr lang="ca-ES" sz="2400" b="1" dirty="0" smtClean="0">
                <a:latin typeface="Calibri"/>
                <a:ea typeface="Calibri"/>
                <a:cs typeface="Times New Roman"/>
              </a:rPr>
              <a:t>: </a:t>
            </a:r>
          </a:p>
          <a:p>
            <a:pPr marL="542925" lvl="1" indent="-180975">
              <a:buNone/>
              <a:tabLst>
                <a:tab pos="361950" algn="l"/>
                <a:tab pos="900113" algn="l"/>
              </a:tabLst>
            </a:pPr>
            <a:r>
              <a:rPr lang="ca-ES" b="1" dirty="0" smtClean="0">
                <a:latin typeface="Calibri"/>
                <a:ea typeface="Calibri"/>
                <a:cs typeface="Times New Roman"/>
              </a:rPr>
              <a:t>Protocol d’Avaluació Ambiental Professional (PAAP)</a:t>
            </a:r>
          </a:p>
          <a:p>
            <a:pPr>
              <a:spcAft>
                <a:spcPts val="0"/>
              </a:spcAft>
              <a:tabLst>
                <a:tab pos="450215" algn="l"/>
                <a:tab pos="900430" algn="l"/>
              </a:tabLst>
            </a:pPr>
            <a:r>
              <a:rPr lang="ca-ES" sz="3200" b="1" dirty="0" smtClean="0">
                <a:latin typeface="Calibri"/>
                <a:ea typeface="Calibri"/>
                <a:cs typeface="Times New Roman"/>
              </a:rPr>
              <a:t>Formació</a:t>
            </a:r>
            <a:r>
              <a:rPr lang="ca-ES" sz="2400" b="1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lvl="2">
              <a:tabLst>
                <a:tab pos="450215" algn="l"/>
                <a:tab pos="900430" algn="l"/>
              </a:tabLst>
            </a:pPr>
            <a:r>
              <a:rPr lang="ca-ES" sz="1800" b="1" dirty="0" smtClean="0">
                <a:latin typeface="Calibri"/>
                <a:ea typeface="Calibri"/>
                <a:cs typeface="Times New Roman"/>
              </a:rPr>
              <a:t>membres del grup motor</a:t>
            </a:r>
          </a:p>
          <a:p>
            <a:pPr lvl="2">
              <a:tabLst>
                <a:tab pos="450215" algn="l"/>
                <a:tab pos="900430" algn="l"/>
              </a:tabLst>
            </a:pPr>
            <a:r>
              <a:rPr lang="ca-ES" sz="1800" b="1" dirty="0" smtClean="0">
                <a:latin typeface="Calibri"/>
                <a:ea typeface="Calibri"/>
                <a:cs typeface="Times New Roman"/>
              </a:rPr>
              <a:t>tot el personal (novembre 2013)</a:t>
            </a:r>
          </a:p>
          <a:p>
            <a:pPr lvl="2">
              <a:tabLst>
                <a:tab pos="450215" algn="l"/>
                <a:tab pos="900430" algn="l"/>
              </a:tabLst>
            </a:pPr>
            <a:r>
              <a:rPr lang="ca-ES" sz="1800" b="1" dirty="0" smtClean="0">
                <a:latin typeface="Calibri"/>
                <a:ea typeface="Calibri"/>
                <a:cs typeface="Times New Roman"/>
              </a:rPr>
              <a:t>DCM bàsic: equip de 8 </a:t>
            </a:r>
            <a:r>
              <a:rPr lang="ca-ES" sz="1800" b="1" dirty="0" err="1" smtClean="0">
                <a:latin typeface="Calibri"/>
                <a:ea typeface="Calibri"/>
                <a:cs typeface="Times New Roman"/>
              </a:rPr>
              <a:t>mapadors</a:t>
            </a:r>
            <a:endParaRPr lang="ca-ES" sz="1800" b="1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50215" algn="l"/>
                <a:tab pos="900430" algn="l"/>
              </a:tabLst>
            </a:pPr>
            <a:r>
              <a:rPr lang="ca-ES" sz="2800" b="1" dirty="0" smtClean="0">
                <a:latin typeface="Calibri"/>
                <a:ea typeface="Calibri"/>
                <a:cs typeface="Times New Roman"/>
              </a:rPr>
              <a:t>Pla de millora inicial (2013)</a:t>
            </a:r>
          </a:p>
          <a:p>
            <a:pPr lvl="2">
              <a:tabLst>
                <a:tab pos="450215" algn="l"/>
                <a:tab pos="900430" algn="l"/>
              </a:tabLst>
            </a:pPr>
            <a:endParaRPr lang="ca-ES" sz="1800" b="1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2961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600" b="1" dirty="0" smtClean="0"/>
              <a:t>INSTRUMENTS DE TREBALL PER A L’ACP EN PERSONES AMB DEMÈNCIA AVANÇADA</a:t>
            </a:r>
            <a:endParaRPr lang="ca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3600" b="1" dirty="0" smtClean="0"/>
              <a:t>AVALUACIÓ AMBIENTAL</a:t>
            </a:r>
          </a:p>
          <a:p>
            <a:pPr>
              <a:buNone/>
            </a:pPr>
            <a:endParaRPr lang="ca-ES" sz="3600" b="1" dirty="0" smtClean="0"/>
          </a:p>
          <a:p>
            <a:pPr>
              <a:buNone/>
            </a:pPr>
            <a:r>
              <a:rPr lang="ca-ES" sz="3600" b="1" dirty="0" smtClean="0"/>
              <a:t>DCM – </a:t>
            </a:r>
            <a:r>
              <a:rPr lang="ca-ES" sz="3600" b="1" dirty="0" err="1" smtClean="0"/>
              <a:t>Dementia</a:t>
            </a:r>
            <a:r>
              <a:rPr lang="ca-ES" sz="3600" b="1" dirty="0" smtClean="0"/>
              <a:t> </a:t>
            </a:r>
            <a:r>
              <a:rPr lang="ca-ES" sz="3600" b="1" dirty="0" err="1" smtClean="0"/>
              <a:t>Care</a:t>
            </a:r>
            <a:r>
              <a:rPr lang="ca-ES" sz="3600" b="1" dirty="0" smtClean="0"/>
              <a:t> </a:t>
            </a:r>
            <a:r>
              <a:rPr lang="ca-ES" sz="3600" b="1" dirty="0" err="1" smtClean="0"/>
              <a:t>Mapping</a:t>
            </a:r>
            <a:endParaRPr lang="ca-ES" sz="3600" b="1" dirty="0" smtClean="0"/>
          </a:p>
          <a:p>
            <a:pPr>
              <a:buNone/>
            </a:pPr>
            <a:endParaRPr lang="ca-E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2289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AVALUACIÓ AMBIENTAL </a:t>
            </a:r>
            <a:br>
              <a:rPr lang="ca-ES" b="1" dirty="0" smtClean="0"/>
            </a:br>
            <a:r>
              <a:rPr lang="ca-ES" sz="2800" b="1" dirty="0" smtClean="0"/>
              <a:t>(protocol d’avaluació ambiental professional)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396044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ca-ES" sz="2800" dirty="0" smtClean="0"/>
              <a:t>    </a:t>
            </a:r>
            <a:r>
              <a:rPr lang="ca-ES" sz="2400" dirty="0" smtClean="0"/>
              <a:t>Instrument d'avaluació de l'entorn físic d'un centre d'atenció residencial. Examina l'entorn general de la unitat d’atenció en termes físics, sensorials, socials i polítiques. Avalua 8 dimensions:</a:t>
            </a:r>
            <a:endParaRPr lang="es-ES" sz="2800" dirty="0" smtClean="0"/>
          </a:p>
          <a:p>
            <a:pPr lvl="2"/>
            <a:r>
              <a:rPr lang="ca-ES" sz="2000" b="1" dirty="0" smtClean="0"/>
              <a:t>Seguretat</a:t>
            </a:r>
          </a:p>
          <a:p>
            <a:pPr lvl="2"/>
            <a:r>
              <a:rPr lang="ca-ES" sz="2000" b="1" dirty="0" smtClean="0"/>
              <a:t>Consciència i orientació</a:t>
            </a:r>
          </a:p>
          <a:p>
            <a:pPr lvl="2"/>
            <a:r>
              <a:rPr lang="ca-ES" sz="2000" b="1" dirty="0" smtClean="0"/>
              <a:t>Suport a la capacitat funcional</a:t>
            </a:r>
          </a:p>
          <a:p>
            <a:pPr lvl="2"/>
            <a:r>
              <a:rPr lang="ca-ES" sz="2000" b="1" dirty="0" smtClean="0"/>
              <a:t>Facilitació del contacte social</a:t>
            </a:r>
          </a:p>
          <a:p>
            <a:pPr lvl="2"/>
            <a:r>
              <a:rPr lang="ca-ES" sz="2000" b="1" dirty="0" smtClean="0"/>
              <a:t>Prestació de privacitat</a:t>
            </a:r>
          </a:p>
          <a:p>
            <a:pPr lvl="2"/>
            <a:r>
              <a:rPr lang="ca-ES" sz="2000" b="1" dirty="0" smtClean="0"/>
              <a:t>Oportunitats per al control personal</a:t>
            </a:r>
          </a:p>
          <a:p>
            <a:pPr lvl="2"/>
            <a:r>
              <a:rPr lang="ca-ES" sz="2000" b="1" dirty="0" smtClean="0"/>
              <a:t>Regulació i qualitat d’estimulació</a:t>
            </a:r>
          </a:p>
          <a:p>
            <a:pPr lvl="2"/>
            <a:r>
              <a:rPr lang="ca-ES" sz="2000" b="1" dirty="0" smtClean="0"/>
              <a:t>La continuïtat d’un mateix</a:t>
            </a:r>
          </a:p>
          <a:p>
            <a:endParaRPr lang="es-E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2289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AVALUACIÓ AMBIENTAL </a:t>
            </a:r>
            <a:br>
              <a:rPr lang="ca-ES" b="1" dirty="0" smtClean="0"/>
            </a:br>
            <a:r>
              <a:rPr lang="ca-ES" sz="2800" b="1" dirty="0" smtClean="0"/>
              <a:t>(protocol d’avaluació ambiental professional)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3816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ca-ES" sz="2800" dirty="0" smtClean="0"/>
              <a:t>    </a:t>
            </a:r>
            <a:r>
              <a:rPr lang="ca-ES" sz="1800" dirty="0" smtClean="0"/>
              <a:t>Agrupació de les 8 dimensions en 3 grans àrees, per simplificar  l’exposició, ja que moltes dimensions estan relacionades entre elles:</a:t>
            </a:r>
            <a:endParaRPr lang="ca-ES" sz="2800" dirty="0" smtClean="0"/>
          </a:p>
          <a:p>
            <a:pPr>
              <a:spcBef>
                <a:spcPts val="0"/>
              </a:spcBef>
              <a:buNone/>
            </a:pPr>
            <a:endParaRPr lang="es-ES" sz="2800" dirty="0" smtClean="0"/>
          </a:p>
          <a:p>
            <a:pPr lvl="2">
              <a:spcBef>
                <a:spcPts val="0"/>
              </a:spcBef>
            </a:pPr>
            <a:r>
              <a:rPr lang="ca-ES" sz="3200" b="1" dirty="0" smtClean="0"/>
              <a:t>Seguretat</a:t>
            </a:r>
            <a:endParaRPr lang="es-ES" sz="3200" b="1" dirty="0" smtClean="0"/>
          </a:p>
          <a:p>
            <a:pPr lvl="2">
              <a:spcBef>
                <a:spcPts val="0"/>
              </a:spcBef>
            </a:pPr>
            <a:r>
              <a:rPr lang="ca-ES" sz="3200" b="1" dirty="0" smtClean="0"/>
              <a:t>Moviment, orientació i socialització</a:t>
            </a:r>
            <a:endParaRPr lang="es-ES" sz="3200" b="1" dirty="0" smtClean="0"/>
          </a:p>
          <a:p>
            <a:pPr lvl="2">
              <a:spcBef>
                <a:spcPts val="0"/>
              </a:spcBef>
            </a:pPr>
            <a:r>
              <a:rPr lang="ca-ES" sz="3200" b="1" dirty="0" smtClean="0"/>
              <a:t>Control personal, estimulació</a:t>
            </a:r>
            <a:r>
              <a:rPr lang="es-ES" sz="3200" b="1" dirty="0" smtClean="0"/>
              <a:t> i </a:t>
            </a:r>
            <a:r>
              <a:rPr lang="ca-ES" sz="3200" b="1" dirty="0" smtClean="0"/>
              <a:t>continuïtat d’un mateix</a:t>
            </a:r>
            <a:endParaRPr lang="es-ES" sz="3200" b="1" dirty="0" smtClean="0"/>
          </a:p>
          <a:p>
            <a:endParaRPr lang="es-E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endParaRPr lang="ca-E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2800" b="1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b="1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 smtClean="0"/>
              <a:t>DCM</a:t>
            </a:r>
          </a:p>
          <a:p>
            <a:pPr marL="914400" lvl="1" indent="-457200">
              <a:buFont typeface="+mj-lt"/>
              <a:buAutoNum type="alphaLcParenR"/>
            </a:pPr>
            <a:endParaRPr lang="ca-E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IMPACTES EN L’ENTORN SOCIAL I ORGANITZATIU</a:t>
            </a:r>
          </a:p>
          <a:p>
            <a:pPr marL="514350" indent="-457200">
              <a:buFont typeface="+mj-lt"/>
              <a:buAutoNum type="arabicPeriod"/>
            </a:pPr>
            <a:r>
              <a:rPr lang="ca-ES" sz="16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dirty="0" smtClean="0"/>
              <a:t>PAAP: </a:t>
            </a:r>
            <a:r>
              <a:rPr lang="ca-ES" sz="4400" b="1" dirty="0" smtClean="0"/>
              <a:t>SEGURETAT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924944"/>
            <a:ext cx="7772400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2000" b="1" dirty="0" smtClean="0"/>
              <a:t>QUALIFICACIÓ: 3</a:t>
            </a:r>
          </a:p>
          <a:p>
            <a:pPr>
              <a:buNone/>
            </a:pPr>
            <a:endParaRPr lang="ca-ES" sz="2000" b="1" dirty="0" smtClean="0"/>
          </a:p>
          <a:p>
            <a:pPr>
              <a:buNone/>
            </a:pPr>
            <a:r>
              <a:rPr lang="ca-ES" sz="2000" b="1" dirty="0" smtClean="0"/>
              <a:t>TROBALLES:</a:t>
            </a:r>
          </a:p>
          <a:p>
            <a:r>
              <a:rPr lang="ca-ES" sz="2000" b="1" dirty="0" smtClean="0"/>
              <a:t>Proteccions de radiadors i punts cantoners.</a:t>
            </a:r>
          </a:p>
          <a:p>
            <a:r>
              <a:rPr lang="ca-ES" sz="2000" b="1" dirty="0" smtClean="0"/>
              <a:t>Porta tancada amb codi de sortida.</a:t>
            </a:r>
          </a:p>
          <a:p>
            <a:r>
              <a:rPr lang="ca-ES" sz="2000" b="1" dirty="0" smtClean="0"/>
              <a:t>Finals de passadís que porten a portes d’emergència vermelles.</a:t>
            </a:r>
          </a:p>
          <a:p>
            <a:r>
              <a:rPr lang="ca-ES" sz="2000" b="1" dirty="0" smtClean="0"/>
              <a:t>Porta principal molt visible (vermell cridaner).</a:t>
            </a:r>
          </a:p>
          <a:p>
            <a:pPr>
              <a:buNone/>
            </a:pPr>
            <a:endParaRPr lang="ca-ES" sz="20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71600" y="1340768"/>
            <a:ext cx="7772400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bIns="91440" anchor="b" anchorCtr="0">
            <a:normAutofit fontScale="97500"/>
          </a:bodyPr>
          <a:lstStyle/>
          <a:p>
            <a:r>
              <a:rPr lang="ca-ES" sz="3200" dirty="0" smtClean="0"/>
              <a:t>Minimització dels riscos per a la seguretat dels residents, familiars i personal.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24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 smtClean="0"/>
              <a:t>DCM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 smtClean="0"/>
              <a:t>IMPACTES EN L’ENTORN SOCIAL I ORGANITZATIU</a:t>
            </a:r>
          </a:p>
          <a:p>
            <a:pPr marL="514350" indent="-457200">
              <a:buFont typeface="+mj-lt"/>
              <a:buAutoNum type="arabicPeriod"/>
            </a:pPr>
            <a:r>
              <a:rPr lang="ca-ES" sz="24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ESTRUCTURA DE LA PLANTA</a:t>
            </a:r>
            <a:endParaRPr lang="es-ES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729064" cy="49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o"/>
          <p:cNvSpPr/>
          <p:nvPr/>
        </p:nvSpPr>
        <p:spPr>
          <a:xfrm>
            <a:off x="4067944" y="3140968"/>
            <a:ext cx="1152128" cy="10081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55776" y="1844824"/>
            <a:ext cx="360040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"/>
          <p:cNvSpPr/>
          <p:nvPr/>
        </p:nvSpPr>
        <p:spPr>
          <a:xfrm>
            <a:off x="2843808" y="3429000"/>
            <a:ext cx="360040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Rectángulo"/>
          <p:cNvSpPr/>
          <p:nvPr/>
        </p:nvSpPr>
        <p:spPr>
          <a:xfrm>
            <a:off x="5796136" y="1772816"/>
            <a:ext cx="216024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dirty="0" smtClean="0"/>
              <a:t>PAAP: </a:t>
            </a:r>
            <a:r>
              <a:rPr lang="ca-ES" sz="4400" b="1" dirty="0" smtClean="0"/>
              <a:t>SEGURETAT</a:t>
            </a:r>
            <a:endParaRPr lang="es-ES" sz="4400" b="1" dirty="0"/>
          </a:p>
        </p:txBody>
      </p:sp>
      <p:pic>
        <p:nvPicPr>
          <p:cNvPr id="6" name="5 Marcador de contenido" descr="IMG_5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857"/>
          <a:stretch>
            <a:fillRect/>
          </a:stretch>
        </p:blipFill>
        <p:spPr>
          <a:xfrm rot="5400000">
            <a:off x="308200" y="996055"/>
            <a:ext cx="3487037" cy="3744417"/>
          </a:xfrm>
          <a:ln w="19050">
            <a:solidFill>
              <a:srgbClr val="FF6600"/>
            </a:solidFill>
          </a:ln>
        </p:spPr>
      </p:pic>
      <p:pic>
        <p:nvPicPr>
          <p:cNvPr id="26626" name="Picture 2" descr="\\server\dades\Historial usuaris montsacopa\registres gerocultores\ACP\PRIMERA PLANTA\ORGANITZACIÓ ESPAIS\FOTOGRAFIES\FOTOGRAFIES ESPAIS\IMG_5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451235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dirty="0" smtClean="0"/>
              <a:t>PAAP: </a:t>
            </a:r>
            <a:r>
              <a:rPr lang="ca-ES" sz="4400" b="1" dirty="0" smtClean="0"/>
              <a:t>SEGURETAT</a:t>
            </a:r>
            <a:endParaRPr lang="es-ES" sz="4400" b="1" dirty="0"/>
          </a:p>
        </p:txBody>
      </p:sp>
      <p:pic>
        <p:nvPicPr>
          <p:cNvPr id="25603" name="Picture 3" descr="\\Server\direccio\Abans Direccio\Comunicacions Jornades i Publicacions\8ª Jornada Residències Gent Gran (març 2014)\Fotos\IMG_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024336" cy="4032448"/>
          </a:xfrm>
          <a:prstGeom prst="rect">
            <a:avLst/>
          </a:prstGeom>
          <a:noFill/>
        </p:spPr>
      </p:pic>
      <p:pic>
        <p:nvPicPr>
          <p:cNvPr id="6" name="Picture 4" descr="100_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50628" y="1556792"/>
            <a:ext cx="4315956" cy="324036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2400" dirty="0" smtClean="0"/>
              <a:t>PAAP: </a:t>
            </a:r>
            <a:r>
              <a:rPr lang="ca-ES" sz="2800" b="1" dirty="0" smtClean="0"/>
              <a:t>MOVIMENT, ORIENTACIÓ I SOCIALITZACIÓ</a:t>
            </a:r>
            <a:endParaRPr lang="es-ES" sz="28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99592" y="2708920"/>
            <a:ext cx="7772400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2400" b="1" dirty="0" smtClean="0"/>
              <a:t>QUALIFICACIÓ: 3,25</a:t>
            </a:r>
          </a:p>
          <a:p>
            <a:pPr>
              <a:buNone/>
            </a:pPr>
            <a:endParaRPr lang="ca-ES" sz="2400" b="1" dirty="0" smtClean="0"/>
          </a:p>
          <a:p>
            <a:pPr>
              <a:buNone/>
            </a:pPr>
            <a:r>
              <a:rPr lang="ca-ES" sz="2400" b="1" dirty="0" smtClean="0"/>
              <a:t>TROBALLES:</a:t>
            </a:r>
          </a:p>
          <a:p>
            <a:r>
              <a:rPr lang="ca-ES" sz="2400" b="1" dirty="0" smtClean="0"/>
              <a:t>Facilitats per a la </a:t>
            </a:r>
            <a:r>
              <a:rPr lang="ca-ES" sz="2400" b="1" dirty="0" err="1" smtClean="0"/>
              <a:t>deambulació</a:t>
            </a:r>
            <a:r>
              <a:rPr lang="ca-ES" sz="2400" b="1" dirty="0" smtClean="0"/>
              <a:t> i socialització.</a:t>
            </a:r>
          </a:p>
          <a:p>
            <a:r>
              <a:rPr lang="ca-ES" sz="2400" b="1" dirty="0" smtClean="0"/>
              <a:t>Passadís continu que permet que els residents arribin als espais socials.</a:t>
            </a:r>
          </a:p>
          <a:p>
            <a:r>
              <a:rPr lang="ca-ES" sz="2400" b="1" dirty="0" smtClean="0"/>
              <a:t>Espais socials poc accessibles des dels llocs del passadís.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124744"/>
            <a:ext cx="7772400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bIns="91440" anchor="b" anchorCtr="0">
            <a:noAutofit/>
          </a:bodyPr>
          <a:lstStyle/>
          <a:p>
            <a:r>
              <a:rPr lang="ca-ES" sz="2000" b="1" dirty="0" smtClean="0"/>
              <a:t>Afavorir l’orientació dels residents i la interacció social, evitant un ambient confús, difícil d’entendre i imprevisible.</a:t>
            </a:r>
          </a:p>
          <a:p>
            <a:r>
              <a:rPr lang="ca-ES" sz="2000" b="1" dirty="0" smtClean="0"/>
              <a:t>Afavorir les habilitats quotidianes: deambular, higiene, menjar...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ESTRUCTURA DE LA PLANTA</a:t>
            </a:r>
            <a:endParaRPr lang="es-ES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729064" cy="49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o"/>
          <p:cNvSpPr/>
          <p:nvPr/>
        </p:nvSpPr>
        <p:spPr>
          <a:xfrm>
            <a:off x="4067944" y="2708920"/>
            <a:ext cx="1224136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4067944" y="4221088"/>
            <a:ext cx="1224136" cy="5040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4067944" y="3140968"/>
            <a:ext cx="1152128" cy="10081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835696" y="4653136"/>
            <a:ext cx="720080" cy="10801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55776" y="2420888"/>
            <a:ext cx="36004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"/>
          <p:cNvSpPr/>
          <p:nvPr/>
        </p:nvSpPr>
        <p:spPr>
          <a:xfrm>
            <a:off x="5724128" y="2420888"/>
            <a:ext cx="36004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Rectángulo"/>
          <p:cNvSpPr/>
          <p:nvPr/>
        </p:nvSpPr>
        <p:spPr>
          <a:xfrm>
            <a:off x="2915816" y="4725144"/>
            <a:ext cx="2808312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Rectángulo"/>
          <p:cNvSpPr/>
          <p:nvPr/>
        </p:nvSpPr>
        <p:spPr>
          <a:xfrm>
            <a:off x="2915816" y="2420888"/>
            <a:ext cx="2808312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Rectángulo"/>
          <p:cNvSpPr/>
          <p:nvPr/>
        </p:nvSpPr>
        <p:spPr>
          <a:xfrm>
            <a:off x="2555776" y="1844824"/>
            <a:ext cx="360040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Rectángulo"/>
          <p:cNvSpPr/>
          <p:nvPr/>
        </p:nvSpPr>
        <p:spPr>
          <a:xfrm>
            <a:off x="5796136" y="1772816"/>
            <a:ext cx="216024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Rectángulo"/>
          <p:cNvSpPr/>
          <p:nvPr/>
        </p:nvSpPr>
        <p:spPr>
          <a:xfrm>
            <a:off x="2915816" y="3501008"/>
            <a:ext cx="360040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2400" dirty="0" smtClean="0"/>
              <a:t>PAAP: </a:t>
            </a:r>
            <a:r>
              <a:rPr lang="ca-ES" sz="2800" b="1" dirty="0" smtClean="0"/>
              <a:t>MOVIMENT, ORIENTACIÓ I SOCIALITZACIÓ</a:t>
            </a:r>
            <a:endParaRPr lang="es-ES" sz="2800" b="1" dirty="0"/>
          </a:p>
        </p:txBody>
      </p:sp>
      <p:pic>
        <p:nvPicPr>
          <p:cNvPr id="7" name="3 Marcador de contenido" descr="IMG_5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5952" y="1128304"/>
            <a:ext cx="3816425" cy="3809305"/>
          </a:xfrm>
          <a:ln w="19050">
            <a:solidFill>
              <a:srgbClr val="FFC000"/>
            </a:solidFill>
            <a:prstDash val="solid"/>
          </a:ln>
        </p:spPr>
      </p:pic>
      <p:pic>
        <p:nvPicPr>
          <p:cNvPr id="25602" name="Picture 2" descr="\\Server\direccio\Abans Direccio\Direcció ASSISTENCIAL\ACP - DCM\Enviat Habib\Fotos\1ª -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822304" cy="361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2400" dirty="0" smtClean="0"/>
              <a:t>PAAP: </a:t>
            </a:r>
            <a:r>
              <a:rPr lang="ca-ES" sz="2800" b="1" dirty="0" smtClean="0"/>
              <a:t>CONTROL PERSONAL, ESTIMULACIÓ I CONTINUÏTAT D’UN MATEIX</a:t>
            </a:r>
            <a:endParaRPr lang="es-ES" sz="28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971600" y="3212976"/>
            <a:ext cx="7772400" cy="28083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a-ES" sz="2000" b="1" dirty="0" smtClean="0"/>
              <a:t>QUALIFICACIÓ: 3</a:t>
            </a:r>
          </a:p>
          <a:p>
            <a:pPr>
              <a:spcBef>
                <a:spcPts val="0"/>
              </a:spcBef>
              <a:buNone/>
            </a:pPr>
            <a:endParaRPr lang="ca-ES" sz="2000" b="1" dirty="0" smtClean="0"/>
          </a:p>
          <a:p>
            <a:pPr>
              <a:spcBef>
                <a:spcPts val="0"/>
              </a:spcBef>
              <a:buNone/>
            </a:pPr>
            <a:r>
              <a:rPr lang="ca-ES" sz="2000" b="1" dirty="0" smtClean="0"/>
              <a:t>TROBALLES:</a:t>
            </a:r>
          </a:p>
          <a:p>
            <a:pPr>
              <a:spcBef>
                <a:spcPts val="0"/>
              </a:spcBef>
            </a:pPr>
            <a:r>
              <a:rPr lang="ca-ES" sz="2000" b="1" dirty="0" smtClean="0"/>
              <a:t>Estimulació negativa bastant ben controlada.</a:t>
            </a:r>
          </a:p>
          <a:p>
            <a:pPr>
              <a:spcBef>
                <a:spcPts val="0"/>
              </a:spcBef>
            </a:pPr>
            <a:r>
              <a:rPr lang="ca-ES" sz="2000" b="1" dirty="0" smtClean="0"/>
              <a:t>Baix ús de contencions.</a:t>
            </a:r>
          </a:p>
          <a:p>
            <a:pPr>
              <a:spcBef>
                <a:spcPts val="0"/>
              </a:spcBef>
            </a:pPr>
            <a:r>
              <a:rPr lang="ca-ES" sz="2000" b="1" dirty="0" smtClean="0"/>
              <a:t>Manca d’oportunitats d’experiències sensorials positives.</a:t>
            </a:r>
          </a:p>
          <a:p>
            <a:pPr>
              <a:spcBef>
                <a:spcPts val="0"/>
              </a:spcBef>
            </a:pPr>
            <a:r>
              <a:rPr lang="ca-ES" sz="2000" b="1" dirty="0" smtClean="0"/>
              <a:t>Espais socials poc casolans i alguna decoració poc significativa.</a:t>
            </a:r>
          </a:p>
          <a:p>
            <a:pPr>
              <a:spcBef>
                <a:spcPts val="0"/>
              </a:spcBef>
              <a:buNone/>
            </a:pPr>
            <a:endParaRPr lang="ca-ES" sz="2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484784"/>
            <a:ext cx="7772400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bIns="91440" anchor="b" anchorCtr="0">
            <a:normAutofit fontScale="97500"/>
          </a:bodyPr>
          <a:lstStyle/>
          <a:p>
            <a:r>
              <a:rPr lang="ca-ES" sz="2000" b="1" dirty="0" smtClean="0"/>
              <a:t>Evitar la sobre estimulació sensorial. Estimulació positiva o afectiva. Oportunitats de triar (lloc per seure o activitats).</a:t>
            </a:r>
          </a:p>
          <a:p>
            <a:r>
              <a:rPr lang="ca-ES" sz="2000" b="1" dirty="0" smtClean="0"/>
              <a:t>Continuïtat entre el passat i el present  mitjançant objectes personals i ambient casolà.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\dades\Historial usuaris montsacopa\registres gerocultores\ACP\PRIMERA PLANTA\ORGANITZACIÓ ESPAIS\FOTOGRAFIES\Fotos entorn P1-FEBRER 2014\DSCF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988" y="2780928"/>
            <a:ext cx="4440493" cy="3330370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7772400" cy="994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PAAP: 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PERSONAL, ESTIMULACIÓ I CONTINUÏTAT D’UN MATEIX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\\server\dades\Historial usuaris montsacopa\registres gerocultores\ACP\PRIMERA PLANTA\ORGANITZACIÓ ESPAIS\FOTOGRAFIES\FOTOGRAFIES ESPAIS\IMG_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0323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\\server\dades\Historial usuaris montsacopa\registres gerocultores\ACP\PRIMERA PLANTA\ORGANITZACIÓ ESPAIS\FOTOGRAFIES\Fotos entorn P1-FEBRER 2014\IMG_6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3936437" cy="2952328"/>
          </a:xfrm>
          <a:prstGeom prst="rect">
            <a:avLst/>
          </a:prstGeom>
          <a:noFill/>
        </p:spPr>
      </p:pic>
      <p:pic>
        <p:nvPicPr>
          <p:cNvPr id="5" name="4 Imagen" descr="\\server\dades\Historial usuaris montsacopa\registres gerocultores\ACP\Organització espais 1era\P1-Entorn\FOTOGRAFIES ESPAIS\IMG_53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3123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7544" y="260648"/>
            <a:ext cx="7772400" cy="994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PAAP: 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PERSONAL, ESTIMULACIÓ I CONTINUÏTAT D’UN MATEIX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endParaRPr lang="ca-E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2800" b="1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3200" b="1" dirty="0" smtClean="0"/>
              <a:t>DCM</a:t>
            </a:r>
          </a:p>
          <a:p>
            <a:pPr marL="914400" lvl="1" indent="-457200">
              <a:buFont typeface="+mj-lt"/>
              <a:buAutoNum type="alphaLcParenR"/>
            </a:pPr>
            <a:endParaRPr lang="ca-E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IMPACTES EN L’ENTORN SOCIAL I ORGANITZATIU</a:t>
            </a:r>
          </a:p>
          <a:p>
            <a:pPr marL="514350" indent="-457200">
              <a:buFont typeface="+mj-lt"/>
              <a:buAutoNum type="arabicPeriod"/>
            </a:pPr>
            <a:r>
              <a:rPr lang="ca-ES" sz="16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server\dades\Historial usuaris montsacopa\fotos web\montsacopa bones\jardi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186926" cy="479006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42999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20880" cy="9361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DCM</a:t>
            </a:r>
            <a:endParaRPr lang="ca-ES" sz="3200" b="1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547664" y="4005064"/>
            <a:ext cx="6120680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1800" dirty="0" smtClean="0"/>
              <a:t>CONFORT             </a:t>
            </a:r>
            <a:r>
              <a:rPr lang="ca-ES" sz="1800" b="1" dirty="0" smtClean="0"/>
              <a:t>Calidesa, ritme, suports...</a:t>
            </a:r>
          </a:p>
          <a:p>
            <a:pPr>
              <a:buNone/>
            </a:pPr>
            <a:r>
              <a:rPr lang="ca-ES" sz="1800" dirty="0" smtClean="0"/>
              <a:t>IDENTITAT             </a:t>
            </a:r>
            <a:r>
              <a:rPr lang="ca-ES" sz="1800" b="1" dirty="0" smtClean="0"/>
              <a:t>Saber qui és l’altra</a:t>
            </a:r>
          </a:p>
          <a:p>
            <a:pPr>
              <a:buNone/>
            </a:pPr>
            <a:r>
              <a:rPr lang="ca-ES" sz="1800" dirty="0" smtClean="0"/>
              <a:t>VINCULACIÓ        </a:t>
            </a:r>
            <a:r>
              <a:rPr lang="ca-ES" sz="1800" b="1" dirty="0" smtClean="0"/>
              <a:t>Tenir algú a prop. Sentir confiança</a:t>
            </a:r>
          </a:p>
          <a:p>
            <a:pPr>
              <a:buNone/>
            </a:pPr>
            <a:r>
              <a:rPr lang="ca-ES" sz="1800" dirty="0" smtClean="0"/>
              <a:t>OCUPACIÓ            </a:t>
            </a:r>
            <a:r>
              <a:rPr lang="ca-ES" sz="1800" b="1" dirty="0" smtClean="0"/>
              <a:t>Sentir-se implicat en l’activitat</a:t>
            </a:r>
          </a:p>
          <a:p>
            <a:pPr>
              <a:buNone/>
            </a:pPr>
            <a:r>
              <a:rPr lang="ca-ES" sz="1800" dirty="0" smtClean="0"/>
              <a:t>INCLUSIÓ              </a:t>
            </a:r>
            <a:r>
              <a:rPr lang="ca-ES" sz="1800" b="1" dirty="0" smtClean="0"/>
              <a:t>Formar part del grup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556792"/>
            <a:ext cx="7416824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ca-ES" sz="2400" b="1" dirty="0" smtClean="0"/>
              <a:t>Amb l’observació estructurada obtenim informació: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a-ES" sz="2400" b="1" dirty="0" smtClean="0"/>
              <a:t>Com ocupa el temps la persona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 estat d’ànim i implicació té la persona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a-ES" sz="2400" b="1" noProof="0" dirty="0" smtClean="0"/>
              <a:t>Generadors de benestar i malestar en relació a les necessitats psicològica</a:t>
            </a:r>
            <a:r>
              <a:rPr lang="ca-ES" sz="2400" b="1" dirty="0" smtClean="0"/>
              <a:t>s de la persona: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sz="3600" b="1" dirty="0" smtClean="0"/>
              <a:t>DCM  2013  -  BENESTAR / MALESTAR</a:t>
            </a:r>
            <a:endParaRPr lang="ca-ES" sz="3600" b="1" dirty="0"/>
          </a:p>
        </p:txBody>
      </p:sp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1475656" y="1484784"/>
          <a:ext cx="59046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sz="3600" b="1" dirty="0" smtClean="0"/>
              <a:t>DCM  2013 - OCUPACIÓ DEL TEMPS (BCC)</a:t>
            </a:r>
            <a:endParaRPr lang="ca-ES" sz="3600" b="1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32848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DCM</a:t>
            </a:r>
          </a:p>
          <a:p>
            <a:pPr marL="914400" lvl="1" indent="-457200">
              <a:buFont typeface="+mj-lt"/>
              <a:buAutoNum type="alphaLcParenR"/>
            </a:pPr>
            <a:endParaRPr lang="ca-E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3600" b="1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3200" b="1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800" dirty="0" smtClean="0"/>
              <a:t>IMPACTES EN L’ENTORN SOCIAL I ORGANITZATIU</a:t>
            </a:r>
          </a:p>
          <a:p>
            <a:pPr marL="914400" lvl="1" indent="-457200">
              <a:buFont typeface="+mj-lt"/>
              <a:buAutoNum type="alphaLcParenR"/>
            </a:pPr>
            <a:endParaRPr lang="ca-ES" sz="2000" dirty="0" smtClean="0"/>
          </a:p>
          <a:p>
            <a:pPr marL="514350" indent="-457200">
              <a:buFont typeface="+mj-lt"/>
              <a:buAutoNum type="arabicPeriod"/>
            </a:pPr>
            <a:r>
              <a:rPr lang="ca-ES" sz="16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CANVIS EN L’ENTORN FÍSIC</a:t>
            </a:r>
            <a:endParaRPr lang="es-ES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729064" cy="49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o"/>
          <p:cNvSpPr/>
          <p:nvPr/>
        </p:nvSpPr>
        <p:spPr>
          <a:xfrm>
            <a:off x="4932040" y="2708920"/>
            <a:ext cx="360040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4067944" y="4221088"/>
            <a:ext cx="1224136" cy="5040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4067944" y="3140968"/>
            <a:ext cx="1152128" cy="1008112"/>
          </a:xfrm>
          <a:prstGeom prst="frame">
            <a:avLst>
              <a:gd name="adj1" fmla="val 179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835696" y="4653136"/>
            <a:ext cx="720080" cy="1080120"/>
          </a:xfrm>
          <a:prstGeom prst="frame">
            <a:avLst>
              <a:gd name="adj1" fmla="val 200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55776" y="2420888"/>
            <a:ext cx="36004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"/>
          <p:cNvSpPr/>
          <p:nvPr/>
        </p:nvSpPr>
        <p:spPr>
          <a:xfrm>
            <a:off x="5724128" y="2420888"/>
            <a:ext cx="36004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Rectángulo"/>
          <p:cNvSpPr/>
          <p:nvPr/>
        </p:nvSpPr>
        <p:spPr>
          <a:xfrm>
            <a:off x="2915816" y="4725144"/>
            <a:ext cx="2808312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Rectángulo"/>
          <p:cNvSpPr/>
          <p:nvPr/>
        </p:nvSpPr>
        <p:spPr>
          <a:xfrm>
            <a:off x="2915816" y="2420888"/>
            <a:ext cx="2808312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Rectángulo"/>
          <p:cNvSpPr/>
          <p:nvPr/>
        </p:nvSpPr>
        <p:spPr>
          <a:xfrm>
            <a:off x="2555776" y="1844824"/>
            <a:ext cx="360040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Rectángulo"/>
          <p:cNvSpPr/>
          <p:nvPr/>
        </p:nvSpPr>
        <p:spPr>
          <a:xfrm>
            <a:off x="5796136" y="1772816"/>
            <a:ext cx="216024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Rectángulo"/>
          <p:cNvSpPr/>
          <p:nvPr/>
        </p:nvSpPr>
        <p:spPr>
          <a:xfrm>
            <a:off x="2915816" y="3501008"/>
            <a:ext cx="360040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Marco"/>
          <p:cNvSpPr/>
          <p:nvPr/>
        </p:nvSpPr>
        <p:spPr>
          <a:xfrm>
            <a:off x="5292080" y="3429000"/>
            <a:ext cx="432048" cy="792088"/>
          </a:xfrm>
          <a:prstGeom prst="frame">
            <a:avLst>
              <a:gd name="adj1" fmla="val 21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411760" y="2420888"/>
            <a:ext cx="14401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Llamada rectangular"/>
          <p:cNvSpPr/>
          <p:nvPr/>
        </p:nvSpPr>
        <p:spPr>
          <a:xfrm>
            <a:off x="2195736" y="4797152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</a:t>
            </a:r>
            <a:endParaRPr lang="ca-ES" dirty="0"/>
          </a:p>
        </p:txBody>
      </p:sp>
      <p:sp>
        <p:nvSpPr>
          <p:cNvPr id="26" name="25 Llamada rectangular"/>
          <p:cNvSpPr/>
          <p:nvPr/>
        </p:nvSpPr>
        <p:spPr>
          <a:xfrm>
            <a:off x="2339752" y="2420888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</a:t>
            </a:r>
            <a:endParaRPr lang="ca-ES" dirty="0"/>
          </a:p>
        </p:txBody>
      </p:sp>
      <p:sp>
        <p:nvSpPr>
          <p:cNvPr id="27" name="26 Llamada rectangular"/>
          <p:cNvSpPr/>
          <p:nvPr/>
        </p:nvSpPr>
        <p:spPr>
          <a:xfrm>
            <a:off x="4788024" y="3356992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28" name="27 Llamada rectangular"/>
          <p:cNvSpPr/>
          <p:nvPr/>
        </p:nvSpPr>
        <p:spPr>
          <a:xfrm>
            <a:off x="5436096" y="3501008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29" name="28 Llamada rectangular"/>
          <p:cNvSpPr/>
          <p:nvPr/>
        </p:nvSpPr>
        <p:spPr>
          <a:xfrm>
            <a:off x="2699792" y="1844824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6</a:t>
            </a:r>
            <a:endParaRPr lang="ca-ES" dirty="0"/>
          </a:p>
        </p:txBody>
      </p:sp>
      <p:sp>
        <p:nvSpPr>
          <p:cNvPr id="30" name="29 Llamada rectangular"/>
          <p:cNvSpPr/>
          <p:nvPr/>
        </p:nvSpPr>
        <p:spPr>
          <a:xfrm>
            <a:off x="3059832" y="3501008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5</a:t>
            </a:r>
            <a:endParaRPr lang="ca-ES" dirty="0"/>
          </a:p>
        </p:txBody>
      </p:sp>
      <p:sp>
        <p:nvSpPr>
          <p:cNvPr id="31" name="30 Llamada rectangular"/>
          <p:cNvSpPr/>
          <p:nvPr/>
        </p:nvSpPr>
        <p:spPr>
          <a:xfrm>
            <a:off x="5796136" y="1772816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6</a:t>
            </a:r>
            <a:endParaRPr lang="ca-ES" dirty="0"/>
          </a:p>
        </p:txBody>
      </p:sp>
      <p:sp>
        <p:nvSpPr>
          <p:cNvPr id="25" name="24 Llamada rectangular"/>
          <p:cNvSpPr/>
          <p:nvPr/>
        </p:nvSpPr>
        <p:spPr>
          <a:xfrm>
            <a:off x="5076056" y="2492896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7</a:t>
            </a:r>
            <a:endParaRPr lang="ca-ES" dirty="0"/>
          </a:p>
        </p:txBody>
      </p:sp>
      <p:sp>
        <p:nvSpPr>
          <p:cNvPr id="32" name="31 Marco"/>
          <p:cNvSpPr/>
          <p:nvPr/>
        </p:nvSpPr>
        <p:spPr>
          <a:xfrm>
            <a:off x="1835696" y="1844824"/>
            <a:ext cx="720080" cy="5040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33" name="32 Llamada rectangular"/>
          <p:cNvSpPr/>
          <p:nvPr/>
        </p:nvSpPr>
        <p:spPr>
          <a:xfrm>
            <a:off x="2339752" y="1628800"/>
            <a:ext cx="216024" cy="2880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8</a:t>
            </a:r>
            <a:endParaRPr lang="ca-ES" dirty="0"/>
          </a:p>
        </p:txBody>
      </p:sp>
      <p:sp>
        <p:nvSpPr>
          <p:cNvPr id="34" name="33 Marco"/>
          <p:cNvSpPr/>
          <p:nvPr/>
        </p:nvSpPr>
        <p:spPr>
          <a:xfrm>
            <a:off x="4067944" y="2708920"/>
            <a:ext cx="864096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1.- DE SALA DE PROTECCIÓ A SALA D’ESTAR</a:t>
            </a:r>
            <a:endParaRPr lang="ca-ES" sz="3200" b="1" dirty="0"/>
          </a:p>
        </p:txBody>
      </p:sp>
      <p:pic>
        <p:nvPicPr>
          <p:cNvPr id="5" name="Picture 2" descr="\\Server\direccio\Abans Direccio\Direcció ASSISTENCIAL\ACP - DCM\Enviat Habib\Fotos\1ª -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1.- ESPAIS ACTUALS.- SALA D’ESTAR</a:t>
            </a:r>
            <a:endParaRPr lang="ca-ES" sz="3200" b="1" dirty="0"/>
          </a:p>
        </p:txBody>
      </p:sp>
      <p:pic>
        <p:nvPicPr>
          <p:cNvPr id="25604" name="Picture 4" descr="\\Server\direccio\Abans Direccio\Comunicacions Jornades i Publicacions\8ª Jornada Residències Gent Gran (març 2014)\Fotos\IMG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438382" cy="4584509"/>
          </a:xfrm>
          <a:prstGeom prst="rect">
            <a:avLst/>
          </a:prstGeom>
          <a:noFill/>
        </p:spPr>
      </p:pic>
      <p:pic>
        <p:nvPicPr>
          <p:cNvPr id="25602" name="Picture 2" descr="\\Server\direccio\Abans Direccio\Comunicacions Jornades i Publicacions\8ª Jornada Residències Gent Gran (març 2014)\Fotos\DSC03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2800" b="1" dirty="0" smtClean="0"/>
              <a:t>2.- DE SALA DE PERSONAL A SALA DE RELAXACIÓ</a:t>
            </a:r>
            <a:endParaRPr lang="ca-ES" sz="2800" b="1" dirty="0"/>
          </a:p>
        </p:txBody>
      </p:sp>
      <p:pic>
        <p:nvPicPr>
          <p:cNvPr id="8" name="7 Marcador de contenido" descr="\\server\dades\Historial usuaris montsacopa\registres gerocultores\ACP\Organització espais 1era\P1-Entorn\FOTOGRAFIES ESPAIS\IMG_53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2.- ESPAIS ACTUALS.- SALA DE RELAXACIÓ</a:t>
            </a:r>
            <a:endParaRPr lang="ca-ES" sz="3200" b="1" dirty="0"/>
          </a:p>
        </p:txBody>
      </p:sp>
      <p:pic>
        <p:nvPicPr>
          <p:cNvPr id="4" name="Picture 2" descr="\\server\dades\Historial usuaris montsacopa\registres gerocultores\ACP\PRIMERA PLANTA\ORGANITZACIÓ ESPAIS\FOTOGRAFIES\Fotos entorn P1-FEBRER 2014\IMG_6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429000" cy="4572000"/>
          </a:xfrm>
          <a:prstGeom prst="rect">
            <a:avLst/>
          </a:prstGeom>
          <a:noFill/>
        </p:spPr>
      </p:pic>
      <p:pic>
        <p:nvPicPr>
          <p:cNvPr id="1026" name="Picture 2" descr="\\server\dades\Historial usuaris montsacopa\registres gerocultores\ACP\PRIMERA PLANTA\ORGANITZACIÓ ESPAIS\FOTOGRAFIES\2015\IMG_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3.- ESPAIS ACTUALS.- PATI CENTRAL</a:t>
            </a:r>
            <a:endParaRPr lang="ca-ES" sz="3200" b="1" dirty="0"/>
          </a:p>
        </p:txBody>
      </p:sp>
      <p:pic>
        <p:nvPicPr>
          <p:cNvPr id="26626" name="Picture 2" descr="\\Server\direccio\Abans Direccio\Comunicacions Jornades i Publicacions\8ª Jornada Residències Gent Gran (març 2014)\Fotos\IMG_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320480" cy="3240360"/>
          </a:xfrm>
          <a:prstGeom prst="rect">
            <a:avLst/>
          </a:prstGeom>
          <a:noFill/>
        </p:spPr>
      </p:pic>
      <p:pic>
        <p:nvPicPr>
          <p:cNvPr id="6" name="5 Imagen" descr="\\server\dades\Historial usuaris montsacopa\registres gerocultores\ACP\PRIMERA PLANTA\ORGANITZACIÓ ESPAIS\FOTOGRAFIES\Fotos entorn P1-FEBRER 2014\IMG_6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7355160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b="1" dirty="0"/>
              <a:t>ESTRUCTURA DEL CENTRE</a:t>
            </a:r>
            <a:endParaRPr lang="es-ES" b="1" dirty="0"/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2195736" y="5301208"/>
            <a:ext cx="504031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123728" y="5445224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a-ES" dirty="0"/>
              <a:t>CUINA / BUGADERIA / MAGATZEMS</a:t>
            </a:r>
            <a:endParaRPr lang="es-ES" dirty="0"/>
          </a:p>
        </p:txBody>
      </p:sp>
      <p:sp>
        <p:nvSpPr>
          <p:cNvPr id="243729" name="Rectangle 17"/>
          <p:cNvSpPr>
            <a:spLocks noChangeArrowheads="1"/>
          </p:cNvSpPr>
          <p:nvPr/>
        </p:nvSpPr>
        <p:spPr bwMode="auto">
          <a:xfrm>
            <a:off x="2195736" y="4581129"/>
            <a:ext cx="5040312" cy="5760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a-ES" dirty="0"/>
              <a:t>CENTRE DE DIA</a:t>
            </a:r>
          </a:p>
          <a:p>
            <a:pPr algn="ctr"/>
            <a:r>
              <a:rPr lang="ca-ES" dirty="0"/>
              <a:t>ADMINISTRACIÓ</a:t>
            </a:r>
            <a:endParaRPr lang="es-ES" dirty="0"/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3276600" y="4652963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43731" name="Rectangle 19"/>
          <p:cNvSpPr>
            <a:spLocks noChangeArrowheads="1"/>
          </p:cNvSpPr>
          <p:nvPr/>
        </p:nvSpPr>
        <p:spPr bwMode="auto">
          <a:xfrm>
            <a:off x="2195736" y="3789040"/>
            <a:ext cx="5040312" cy="649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a-ES" dirty="0"/>
              <a:t>UNITAT DE RESIDÈNCIA I CENTRE DE DIA </a:t>
            </a:r>
          </a:p>
          <a:p>
            <a:pPr algn="ctr"/>
            <a:r>
              <a:rPr lang="ca-ES" dirty="0"/>
              <a:t>PER A PERSONES AMB DEMÈNCIA</a:t>
            </a:r>
            <a:endParaRPr lang="es-ES" dirty="0"/>
          </a:p>
        </p:txBody>
      </p:sp>
      <p:sp>
        <p:nvSpPr>
          <p:cNvPr id="243733" name="Rectangle 21"/>
          <p:cNvSpPr>
            <a:spLocks noChangeArrowheads="1"/>
          </p:cNvSpPr>
          <p:nvPr/>
        </p:nvSpPr>
        <p:spPr bwMode="auto">
          <a:xfrm>
            <a:off x="2195736" y="3068960"/>
            <a:ext cx="50403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a-ES" dirty="0"/>
              <a:t>UNITAT DE RESIDÈNCIA ASSISTIDA</a:t>
            </a:r>
            <a:endParaRPr lang="es-ES" dirty="0"/>
          </a:p>
        </p:txBody>
      </p:sp>
      <p:sp>
        <p:nvSpPr>
          <p:cNvPr id="243735" name="Rectangle 23"/>
          <p:cNvSpPr>
            <a:spLocks noChangeArrowheads="1"/>
          </p:cNvSpPr>
          <p:nvPr/>
        </p:nvSpPr>
        <p:spPr bwMode="auto">
          <a:xfrm>
            <a:off x="2195736" y="1556793"/>
            <a:ext cx="5040312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a-ES" sz="1600" dirty="0"/>
              <a:t>ESPAIS </a:t>
            </a:r>
            <a:r>
              <a:rPr lang="ca-ES" sz="1600" dirty="0" smtClean="0"/>
              <a:t>COMUNS:</a:t>
            </a:r>
          </a:p>
          <a:p>
            <a:pPr algn="ctr"/>
            <a:r>
              <a:rPr lang="ca-ES" sz="1600" dirty="0" smtClean="0"/>
              <a:t>taller</a:t>
            </a:r>
            <a:r>
              <a:rPr lang="ca-ES" sz="1600" dirty="0"/>
              <a:t>, gimnàs, </a:t>
            </a:r>
            <a:r>
              <a:rPr lang="ca-ES" sz="1600" dirty="0" smtClean="0"/>
              <a:t>perruqueria, podologia, </a:t>
            </a:r>
            <a:r>
              <a:rPr lang="ca-ES" sz="1600" dirty="0"/>
              <a:t>sala d’actes, terrassa</a:t>
            </a:r>
            <a:endParaRPr lang="es-ES" sz="1600" dirty="0"/>
          </a:p>
        </p:txBody>
      </p:sp>
      <p:sp>
        <p:nvSpPr>
          <p:cNvPr id="243737" name="Rectangle 25"/>
          <p:cNvSpPr>
            <a:spLocks noChangeArrowheads="1"/>
          </p:cNvSpPr>
          <p:nvPr/>
        </p:nvSpPr>
        <p:spPr bwMode="auto">
          <a:xfrm>
            <a:off x="2195736" y="2348880"/>
            <a:ext cx="504031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a-ES" dirty="0"/>
              <a:t>UNITAT DE RESIDÈNCIA ASSISTIDA</a:t>
            </a:r>
            <a:endParaRPr lang="es-ES" dirty="0"/>
          </a:p>
        </p:txBody>
      </p:sp>
      <p:sp>
        <p:nvSpPr>
          <p:cNvPr id="243738" name="Line 26"/>
          <p:cNvSpPr>
            <a:spLocks noChangeShapeType="1"/>
          </p:cNvSpPr>
          <p:nvPr/>
        </p:nvSpPr>
        <p:spPr bwMode="auto">
          <a:xfrm flipV="1">
            <a:off x="1835696" y="980728"/>
            <a:ext cx="2808288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a-ES"/>
          </a:p>
        </p:txBody>
      </p:sp>
      <p:sp>
        <p:nvSpPr>
          <p:cNvPr id="243739" name="Line 27"/>
          <p:cNvSpPr>
            <a:spLocks noChangeShapeType="1"/>
          </p:cNvSpPr>
          <p:nvPr/>
        </p:nvSpPr>
        <p:spPr bwMode="auto">
          <a:xfrm>
            <a:off x="4644008" y="980728"/>
            <a:ext cx="280828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a-ES"/>
          </a:p>
        </p:txBody>
      </p:sp>
      <p:sp>
        <p:nvSpPr>
          <p:cNvPr id="243740" name="Line 28"/>
          <p:cNvSpPr>
            <a:spLocks noChangeShapeType="1"/>
          </p:cNvSpPr>
          <p:nvPr/>
        </p:nvSpPr>
        <p:spPr bwMode="auto">
          <a:xfrm>
            <a:off x="683568" y="5229200"/>
            <a:ext cx="7632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3.- ESPAIS ACTUALS.- PATI CENTRAL</a:t>
            </a:r>
            <a:endParaRPr lang="ca-ES" sz="3200" b="1" dirty="0"/>
          </a:p>
        </p:txBody>
      </p:sp>
      <p:pic>
        <p:nvPicPr>
          <p:cNvPr id="4" name="Picture 2" descr="\\server\dades\Historial usuaris montsacopa\registres gerocultores\ACP\PRIMERA PLANTA\ORGANITZACIÓ ESPAIS\FOTOGRAFIES\Fotos entorn P1-FEBRER 2014\DSCF2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349496" cy="4464496"/>
          </a:xfrm>
          <a:prstGeom prst="rect">
            <a:avLst/>
          </a:prstGeom>
          <a:noFill/>
        </p:spPr>
      </p:pic>
      <p:pic>
        <p:nvPicPr>
          <p:cNvPr id="25602" name="Picture 2" descr="\\Server\direccio\Abans Direccio\Comunicacions Jornades i Publicacions\8ª Jornada Residències Gent Gran (març 2014)\Fotos\DSC03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537092" cy="428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3.- ESPAIS ACTUALS.- PATI CENTRAL</a:t>
            </a:r>
            <a:endParaRPr lang="ca-ES" sz="3200" b="1" dirty="0"/>
          </a:p>
        </p:txBody>
      </p:sp>
      <p:pic>
        <p:nvPicPr>
          <p:cNvPr id="29698" name="Picture 2" descr="\\Server\direccio\Abans Direccio\Comunicacions Jornades i Publicacions\8ª Jornada Residències Gent Gran (març 2014)\Fotos\IMG_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88432" cy="5184576"/>
          </a:xfrm>
          <a:prstGeom prst="rect">
            <a:avLst/>
          </a:prstGeom>
          <a:noFill/>
        </p:spPr>
      </p:pic>
      <p:pic>
        <p:nvPicPr>
          <p:cNvPr id="25602" name="Picture 2" descr="G:\ACP\PRIMERA PLANTA\Organització espais 1era\ORGANITZACIÓ ESPAIS\FOTOGRAFIES\Fotos entorn P1-FEBRER 2014\IMG_6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403231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4.- ESPAIS ACTUALS.- ALTRES MODIFICACIONS</a:t>
            </a:r>
            <a:endParaRPr lang="ca-ES" sz="3200" b="1" dirty="0"/>
          </a:p>
        </p:txBody>
      </p:sp>
      <p:pic>
        <p:nvPicPr>
          <p:cNvPr id="27650" name="Picture 2" descr="\\Server\direccio\Abans Direccio\Comunicacions Jornades i Publicacions\8ª Jornada Residències Gent Gran (març 2014)\Fotos\IMG_0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704523" cy="3528392"/>
          </a:xfrm>
          <a:prstGeom prst="rect">
            <a:avLst/>
          </a:prstGeom>
          <a:noFill/>
        </p:spPr>
      </p:pic>
      <p:pic>
        <p:nvPicPr>
          <p:cNvPr id="5" name="4 Imagen" descr="\\server\dades\Historial usuaris montsacopa\registres gerocultores\ACP\PRIMERA PLANTA\ORGANITZACIÓ ESPAIS\FOTOGRAFIES\Fotos entorn P1-FEBRER 2014\DSCF2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736304" cy="36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4.- ESPAIS ACTUALS.- ALTRES MODIFICACIONS</a:t>
            </a:r>
            <a:endParaRPr lang="ca-ES" sz="3200" b="1" dirty="0"/>
          </a:p>
        </p:txBody>
      </p:sp>
      <p:pic>
        <p:nvPicPr>
          <p:cNvPr id="27651" name="Picture 3" descr="\\Server\direccio\Abans Direccio\Comunicacions Jornades i Publicacions\8ª Jornada Residències Gent Gran (març 2014)\Fotos\IMG_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5.- ESPAIS ACTUALS.- ALTRES MODIFICACIONS</a:t>
            </a:r>
            <a:endParaRPr lang="ca-ES" sz="3200" b="1" dirty="0"/>
          </a:p>
        </p:txBody>
      </p:sp>
      <p:pic>
        <p:nvPicPr>
          <p:cNvPr id="6" name="5 Imagen" descr="\\server\dades\Historial usuaris montsacopa\registres gerocultores\ACP\PRIMERA PLANTA\ORGANITZACIÓ ESPAIS\FOTOGRAFIES\FOTOGRAFIES ESPAIS\IMG_53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\\server\dades\Historial usuaris montsacopa\registres gerocultores\ACP\PRIMERA PLANTA\ORGANITZACIÓ ESPAIS\FOTOGRAFIES\Fotos entorn P1-FEBRER 2014\DSCF2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528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5.- ESPAIS ACTUALS.- ALTRES MODIFICACIONS</a:t>
            </a:r>
            <a:endParaRPr lang="ca-ES" sz="3200" b="1" dirty="0"/>
          </a:p>
        </p:txBody>
      </p:sp>
      <p:pic>
        <p:nvPicPr>
          <p:cNvPr id="4098" name="Picture 2" descr="\\server\dades\Historial usuaris montsacopa\registres gerocultores\ACP\PRIMERA PLANTA\ORGANITZACIÓ ESPAIS\FOTOGRAFIES\2015\IMG_1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7346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6.- ESPAIS ACTUALS.- ALTRES MODIFICACIONS</a:t>
            </a:r>
            <a:endParaRPr lang="ca-ES" sz="3200" b="1" dirty="0"/>
          </a:p>
        </p:txBody>
      </p:sp>
      <p:pic>
        <p:nvPicPr>
          <p:cNvPr id="28674" name="Picture 2" descr="\\Server\direccio\Abans Direccio\Comunicacions Jornades i Publicacions\8ª Jornada Residències Gent Gran (març 2014)\Fotos\IMG_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08920"/>
            <a:ext cx="2592288" cy="3456384"/>
          </a:xfrm>
          <a:prstGeom prst="rect">
            <a:avLst/>
          </a:prstGeom>
          <a:noFill/>
        </p:spPr>
      </p:pic>
      <p:pic>
        <p:nvPicPr>
          <p:cNvPr id="3074" name="Picture 2" descr="\\server\dades\Historial usuaris montsacopa\registres gerocultores\ACP\PRIMERA PLANTA\ORGANITZACIÓ ESPAIS\FOTOGRAFIES\2015\IMG_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619972" cy="3493296"/>
          </a:xfrm>
          <a:prstGeom prst="rect">
            <a:avLst/>
          </a:prstGeom>
          <a:noFill/>
        </p:spPr>
      </p:pic>
      <p:pic>
        <p:nvPicPr>
          <p:cNvPr id="8" name="Picture 11" descr="100_0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9094" r="8772" b="21794"/>
          <a:stretch>
            <a:fillRect/>
          </a:stretch>
        </p:blipFill>
        <p:spPr>
          <a:xfrm>
            <a:off x="611559" y="980728"/>
            <a:ext cx="2789891" cy="352839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7.- ESPAIS ACTUALS.- ALTRES MODIFICACIONS</a:t>
            </a:r>
            <a:endParaRPr lang="ca-ES" sz="3200" b="1" dirty="0"/>
          </a:p>
        </p:txBody>
      </p:sp>
      <p:pic>
        <p:nvPicPr>
          <p:cNvPr id="93186" name="Picture 2" descr="IMG_1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5"/>
            <a:ext cx="3225454" cy="429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server\dades\Historial usuaris montsacopa\registres gerocultores\ACP\PRIMERA PLANTA\ORGANITZACIÓ ESPAIS\FOTOGRAFIES\2015\IMG_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551004" cy="473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8.- ESPAIS ACTUALS.- ALTRES MODIFICACIONS</a:t>
            </a:r>
            <a:endParaRPr lang="ca-ES" sz="3200" b="1" dirty="0"/>
          </a:p>
        </p:txBody>
      </p:sp>
      <p:pic>
        <p:nvPicPr>
          <p:cNvPr id="93187" name="Picture 3" descr="IMG_1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76664" cy="444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2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200" dirty="0" smtClean="0"/>
              <a:t>DCM</a:t>
            </a:r>
          </a:p>
          <a:p>
            <a:pPr marL="914400" lvl="1" indent="-457200">
              <a:buFont typeface="+mj-lt"/>
              <a:buAutoNum type="alphaLcParenR"/>
            </a:pPr>
            <a:endParaRPr lang="ca-E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ca-ES" b="1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8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b="1" dirty="0" smtClean="0"/>
              <a:t>IMPACTES EN L’ENTORN SOCIAL I ORGANITZATIU</a:t>
            </a:r>
          </a:p>
          <a:p>
            <a:pPr marL="914400" lvl="1" indent="-457200">
              <a:buFont typeface="+mj-lt"/>
              <a:buAutoNum type="alphaLcParenR"/>
            </a:pPr>
            <a:endParaRPr lang="ca-ES" sz="2000" dirty="0" smtClean="0"/>
          </a:p>
          <a:p>
            <a:pPr marL="514350" indent="-457200">
              <a:buFont typeface="+mj-lt"/>
              <a:buAutoNum type="arabicPeriod"/>
            </a:pPr>
            <a:r>
              <a:rPr lang="ca-ES" sz="14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b="1" dirty="0" smtClean="0"/>
              <a:t>ESTRUCTURA DE LA PLANTA</a:t>
            </a:r>
            <a:endParaRPr lang="es-ES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729064" cy="49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o"/>
          <p:cNvSpPr/>
          <p:nvPr/>
        </p:nvSpPr>
        <p:spPr>
          <a:xfrm>
            <a:off x="4067944" y="3140968"/>
            <a:ext cx="1152128" cy="10081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55776" y="1700808"/>
            <a:ext cx="360040" cy="3240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Rectángulo"/>
          <p:cNvSpPr/>
          <p:nvPr/>
        </p:nvSpPr>
        <p:spPr>
          <a:xfrm>
            <a:off x="5724128" y="2348880"/>
            <a:ext cx="288032" cy="259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Rectángulo"/>
          <p:cNvSpPr/>
          <p:nvPr/>
        </p:nvSpPr>
        <p:spPr>
          <a:xfrm>
            <a:off x="2915816" y="4581128"/>
            <a:ext cx="28083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Rectángulo"/>
          <p:cNvSpPr/>
          <p:nvPr/>
        </p:nvSpPr>
        <p:spPr>
          <a:xfrm>
            <a:off x="2915816" y="2348880"/>
            <a:ext cx="2808312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Rectángulo"/>
          <p:cNvSpPr/>
          <p:nvPr/>
        </p:nvSpPr>
        <p:spPr>
          <a:xfrm>
            <a:off x="2915816" y="3429000"/>
            <a:ext cx="296416" cy="440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Rectángulo"/>
          <p:cNvSpPr/>
          <p:nvPr/>
        </p:nvSpPr>
        <p:spPr>
          <a:xfrm>
            <a:off x="5796136" y="1700808"/>
            <a:ext cx="216024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600" b="1" dirty="0" smtClean="0"/>
              <a:t>IMPACTES EN L’ENTORN SOCIAL</a:t>
            </a:r>
            <a:endParaRPr lang="ca-ES" sz="36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196752"/>
            <a:ext cx="7931224" cy="48245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REFLEXIONS INICIALS:</a:t>
            </a:r>
          </a:p>
          <a:p>
            <a:pPr eaLnBrk="1" hangingPunct="1">
              <a:lnSpc>
                <a:spcPct val="80000"/>
              </a:lnSpc>
              <a:buNone/>
            </a:pPr>
            <a:endParaRPr lang="ca-ES" sz="20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Us de la TV: La podem usar d'una manera raonada/pensada per generar implicació ?</a:t>
            </a:r>
          </a:p>
          <a:p>
            <a:pPr eaLnBrk="1" hangingPunct="1">
              <a:lnSpc>
                <a:spcPct val="80000"/>
              </a:lnSpc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Podem enriquir la sala amb objectes, revistes, fotografies, coses per tocar ?  </a:t>
            </a:r>
          </a:p>
          <a:p>
            <a:pPr eaLnBrk="1" hangingPunct="1">
              <a:lnSpc>
                <a:spcPct val="80000"/>
              </a:lnSpc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Com podem millorar la </a:t>
            </a:r>
            <a:r>
              <a:rPr lang="ca-ES" sz="2000" dirty="0" err="1" smtClean="0">
                <a:solidFill>
                  <a:srgbClr val="002060"/>
                </a:solidFill>
                <a:ea typeface="ＭＳ Ｐゴシック" pitchFamily="34" charset="-128"/>
              </a:rPr>
              <a:t>col.laboració</a:t>
            </a: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 amb els residents quan els acompanyem al WC o els portem a dinar i evitar treure'ls del lloc sense dir-los res o no mirar-los. </a:t>
            </a:r>
          </a:p>
          <a:p>
            <a:pPr eaLnBrk="1" hangingPunct="1">
              <a:lnSpc>
                <a:spcPct val="80000"/>
              </a:lnSpc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Totes les visites de persones exteriors al centre són grans oportunitats per generar relació i benestar. Els podem ajudar ?  </a:t>
            </a:r>
          </a:p>
          <a:p>
            <a:pPr eaLnBrk="1" hangingPunct="1">
              <a:lnSpc>
                <a:spcPct val="80000"/>
              </a:lnSpc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Podem fer del berenar una oportunitat per a la relació social ?</a:t>
            </a:r>
          </a:p>
          <a:p>
            <a:pPr eaLnBrk="1" hangingPunct="1">
              <a:lnSpc>
                <a:spcPct val="80000"/>
              </a:lnSpc>
            </a:pPr>
            <a:r>
              <a:rPr lang="ca-ES" sz="2000" dirty="0" smtClean="0">
                <a:solidFill>
                  <a:srgbClr val="002060"/>
                </a:solidFill>
                <a:ea typeface="ＭＳ Ｐゴシック" pitchFamily="34" charset="-128"/>
              </a:rPr>
              <a:t>Com podem evitar parlar de coses nostres davant dels residents i aprofitar per parlar amb els residents que tenim a davant de coses que els puguin interessar a ells.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70512" cy="8640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4000" b="1" dirty="0" smtClean="0"/>
              <a:t>IMPACTES EN L’ENTORN SOCIAL</a:t>
            </a:r>
            <a:endParaRPr lang="ca-ES" sz="4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340768"/>
            <a:ext cx="7488832" cy="4608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450215" algn="l"/>
                <a:tab pos="900430" algn="l"/>
              </a:tabLst>
              <a:defRPr/>
            </a:pPr>
            <a:r>
              <a:rPr lang="ca-ES" sz="2400" b="1" dirty="0" smtClean="0"/>
              <a:t>PROGRAMA D’ACTIVITATS D’ESTIMULACIÓ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450215" algn="l"/>
                <a:tab pos="900430" algn="l"/>
              </a:tabLst>
              <a:defRPr/>
            </a:pPr>
            <a:r>
              <a:rPr lang="ca-ES" sz="2400" b="1" dirty="0" smtClean="0"/>
              <a:t>IDIOSINCRÀCIA DE LA PLANTA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450215" algn="l"/>
                <a:tab pos="900430" algn="l"/>
              </a:tabLst>
              <a:defRPr/>
            </a:pPr>
            <a:r>
              <a:rPr lang="ca-ES" sz="2400" b="1" dirty="0" smtClean="0"/>
              <a:t>ACTIVITATS QUOTIDIANES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noProof="0" dirty="0" smtClean="0"/>
              <a:t>Celebracions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kumimoji="0" lang="ca-ES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Ocupacions</a:t>
            </a:r>
            <a:r>
              <a:rPr kumimoji="0" lang="ca-ES" sz="24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quotidianes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baseline="0" noProof="0" dirty="0" smtClean="0"/>
              <a:t>Estimulació</a:t>
            </a:r>
            <a:r>
              <a:rPr lang="ca-ES" sz="2400" noProof="0" dirty="0" smtClean="0"/>
              <a:t> sensorial 24 hores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dirty="0" smtClean="0"/>
              <a:t>Història de vida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noProof="0" dirty="0" smtClean="0"/>
              <a:t>Actes de comiat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dirty="0" smtClean="0"/>
              <a:t>Integració de la família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noProof="0" dirty="0" smtClean="0"/>
              <a:t>Activitat Assistida amb Animals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4000" b="1" dirty="0" smtClean="0"/>
              <a:t>IMPACTES EN L’ENTORN ORGANITZATIU</a:t>
            </a:r>
            <a:endParaRPr lang="ca-ES" sz="4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844824"/>
            <a:ext cx="7488832" cy="41044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b="1" dirty="0" smtClean="0"/>
              <a:t>Organització de la planta per grups de treball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b="1" dirty="0" smtClean="0"/>
              <a:t>Paper de les </a:t>
            </a:r>
            <a:r>
              <a:rPr lang="ca-ES" sz="2400" b="1" dirty="0" err="1" smtClean="0"/>
              <a:t>gerocultores</a:t>
            </a:r>
            <a:r>
              <a:rPr lang="ca-ES" sz="2400" b="1" dirty="0" smtClean="0"/>
              <a:t> coordinadores (professional de referència)</a:t>
            </a:r>
            <a:endParaRPr kumimoji="0" lang="ca-E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b="1" dirty="0" smtClean="0"/>
              <a:t>Implicació de les </a:t>
            </a:r>
            <a:r>
              <a:rPr lang="ca-ES" sz="2400" b="1" dirty="0" err="1" smtClean="0"/>
              <a:t>gerocultores</a:t>
            </a:r>
            <a:r>
              <a:rPr lang="ca-ES" sz="2400" b="1" dirty="0" smtClean="0"/>
              <a:t> en el programa d’activitats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Flexibilitat en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tasques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0215" algn="l"/>
                <a:tab pos="900430" algn="l"/>
              </a:tabLst>
              <a:defRPr/>
            </a:pPr>
            <a:r>
              <a:rPr lang="ca-ES" sz="2400" b="1" baseline="0" dirty="0" smtClean="0"/>
              <a:t>Vinculació de la família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2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200" dirty="0" smtClean="0"/>
              <a:t>DCM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400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2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200" dirty="0" smtClean="0"/>
              <a:t>IMPACTES EN L’ENTORN SOCIAL I ORGANITZATIU</a:t>
            </a:r>
          </a:p>
          <a:p>
            <a:pPr marL="914400" lvl="1" indent="-457200">
              <a:buFont typeface="+mj-lt"/>
              <a:buAutoNum type="alphaLcParenR"/>
            </a:pPr>
            <a:endParaRPr lang="ca-ES" sz="2000" dirty="0" smtClean="0"/>
          </a:p>
          <a:p>
            <a:pPr marL="514350" indent="-457200">
              <a:buFont typeface="+mj-lt"/>
              <a:buAutoNum type="arabicPeriod"/>
            </a:pPr>
            <a:r>
              <a:rPr lang="ca-ES" b="1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sz="3600" b="1" dirty="0" smtClean="0"/>
              <a:t>DCM  2013/2015  -  BENESTAR / MALESTAR</a:t>
            </a:r>
            <a:endParaRPr lang="ca-ES" sz="36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115616" y="1628800"/>
            <a:ext cx="1584176" cy="4320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a-ES" dirty="0" smtClean="0"/>
              <a:t>Gener 2013</a:t>
            </a:r>
            <a:endParaRPr lang="ca-ES" dirty="0"/>
          </a:p>
        </p:txBody>
      </p:sp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1403648" y="2060848"/>
          <a:ext cx="59766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sz="3600" b="1" dirty="0" smtClean="0"/>
              <a:t>DCM  2013/2015  -  BENESTAR / MALESTAR</a:t>
            </a:r>
            <a:endParaRPr lang="ca-ES" sz="36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115616" y="1628800"/>
            <a:ext cx="1584176" cy="4320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a-ES" dirty="0" smtClean="0"/>
              <a:t>Juny 2014</a:t>
            </a:r>
            <a:endParaRPr lang="ca-E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259632" y="2060848"/>
          <a:ext cx="71287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sz="3600" b="1" dirty="0" smtClean="0"/>
              <a:t>DCM  2013/2015  -  BENESTAR / MALESTAR</a:t>
            </a:r>
            <a:endParaRPr lang="ca-ES" sz="36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115616" y="1628800"/>
            <a:ext cx="1584176" cy="432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a-ES" dirty="0" smtClean="0"/>
              <a:t>Març 2015</a:t>
            </a:r>
            <a:endParaRPr lang="ca-E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331640" y="2276872"/>
          <a:ext cx="70567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sz="3600" b="1" dirty="0" smtClean="0"/>
              <a:t>DCM  2013/2015 - OCUPACIÓ DEL TEMPS (BCC)</a:t>
            </a:r>
            <a:endParaRPr lang="ca-ES" sz="36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1584176" cy="4320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a-ES" dirty="0" smtClean="0"/>
              <a:t>Gener 2013</a:t>
            </a:r>
            <a:endParaRPr lang="ca-E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344816" cy="374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sz="3600" b="1" dirty="0" smtClean="0"/>
              <a:t>DCM  2013/2015 - OCUPACIÓ DEL TEMPS (BCC)</a:t>
            </a:r>
            <a:endParaRPr lang="ca-ES" sz="36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1584176" cy="4320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a-ES" dirty="0" smtClean="0"/>
              <a:t>Juny 2014</a:t>
            </a:r>
            <a:endParaRPr lang="ca-E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1115616" y="1988840"/>
          <a:ext cx="73448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a-ES" sz="3600" b="1" dirty="0" smtClean="0"/>
              <a:t>DCM  2013/2015 - OCUPACIÓ DEL TEMPS (BCC)</a:t>
            </a:r>
            <a:endParaRPr lang="ca-ES" sz="36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1584176" cy="432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a-ES" dirty="0" smtClean="0"/>
              <a:t>Març 2015</a:t>
            </a:r>
            <a:endParaRPr lang="ca-E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971600" y="1988840"/>
          <a:ext cx="76328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600" b="1" dirty="0" smtClean="0"/>
              <a:t>TRAJECTÒRIA I IMPACTES EN EL CENTRE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636912"/>
            <a:ext cx="7704856" cy="31683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 smtClean="0"/>
              <a:t>1995.- INAUGURACIÓ DEL CENTRE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 smtClean="0"/>
              <a:t>1997.- PLANTA ESPECÍFICA PER A PERSONES AMB DEMÈNCIA</a:t>
            </a:r>
          </a:p>
          <a:p>
            <a:pPr>
              <a:spcBef>
                <a:spcPts val="0"/>
              </a:spcBef>
              <a:buNone/>
            </a:pPr>
            <a:r>
              <a:rPr lang="ca-ES" sz="2000" b="1" dirty="0" smtClean="0"/>
              <a:t>1998.- PROGRAMA D’ATENCIÓ A DOMICILI PER  A PERSONES AMB </a:t>
            </a:r>
          </a:p>
          <a:p>
            <a:pPr>
              <a:spcBef>
                <a:spcPts val="0"/>
              </a:spcBef>
              <a:buNone/>
            </a:pPr>
            <a:r>
              <a:rPr lang="ca-ES" sz="2000" b="1" dirty="0" smtClean="0"/>
              <a:t>             DEMÈNCIA I ELS SEUS FAMILIARS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b="1" dirty="0" smtClean="0"/>
              <a:t>2005.- ACREDITACIÓ JOINT COMMISSION INTERNATIONAL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 smtClean="0"/>
              <a:t>2011.- ACP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 smtClean="0"/>
              <a:t>2013.- AVALUACIÓ I MODIFICACIÓ AMBIENTAL 1ª PLANTA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 smtClean="0"/>
              <a:t>2015.- 20è. ANIVERSARI</a:t>
            </a:r>
            <a:endParaRPr lang="es-ES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83569" y="1628800"/>
          <a:ext cx="7704858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648072"/>
                <a:gridCol w="648072"/>
                <a:gridCol w="720080"/>
                <a:gridCol w="648072"/>
                <a:gridCol w="720080"/>
                <a:gridCol w="720080"/>
                <a:gridCol w="720080"/>
                <a:gridCol w="792088"/>
                <a:gridCol w="720080"/>
                <a:gridCol w="720083"/>
              </a:tblGrid>
              <a:tr h="735856">
                <a:tc>
                  <a:txBody>
                    <a:bodyPr/>
                    <a:lstStyle/>
                    <a:p>
                      <a:r>
                        <a:rPr lang="es-ES" dirty="0" smtClean="0"/>
                        <a:t>1995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1997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2015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sz="3600" b="1" dirty="0" smtClean="0"/>
              <a:t>OBSERVACIONS I CONSIDERACIONS</a:t>
            </a:r>
            <a:endParaRPr lang="ca-ES" sz="3600" b="1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272808" cy="4248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Millora del benestar de les persones de la planta</a:t>
            </a:r>
          </a:p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Millora de la interacció amb altres (estat A)</a:t>
            </a:r>
          </a:p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Disminució de la implicació social passiva (estat B)</a:t>
            </a:r>
          </a:p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Disminució de la desvinculació (estat C)</a:t>
            </a:r>
          </a:p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Augment del temps dedicat a activitats lúdiques (estat L)</a:t>
            </a:r>
          </a:p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Augment del temps amb potencial alt.</a:t>
            </a:r>
          </a:p>
          <a:p>
            <a:pPr>
              <a:lnSpc>
                <a:spcPct val="150000"/>
              </a:lnSpc>
            </a:pPr>
            <a:r>
              <a:rPr lang="ca-ES" dirty="0" smtClean="0">
                <a:solidFill>
                  <a:srgbClr val="002060"/>
                </a:solidFill>
                <a:ea typeface="ＭＳ Ｐゴシック" pitchFamily="34" charset="-128"/>
              </a:rPr>
              <a:t>Però ha disminuït la variabilitat d’ocupació del temps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200" b="1" dirty="0" smtClean="0"/>
              <a:t>I PER ACABAR .....</a:t>
            </a:r>
            <a:endParaRPr lang="ca-ES" sz="32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2204864"/>
            <a:ext cx="7859216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buNone/>
            </a:pPr>
            <a:r>
              <a:rPr lang="es-ES" sz="3600" dirty="0" smtClean="0"/>
              <a:t>UNA PETITA VISITA GUIADA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b="1" dirty="0" smtClean="0"/>
              <a:t>GUIÓ</a:t>
            </a:r>
            <a:endParaRPr lang="ca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b="1" dirty="0" smtClean="0"/>
              <a:t>PERQUÈ ACP I UNA PROPOSTA DE MODIFICACIÓ AMBIENTAL</a:t>
            </a:r>
          </a:p>
          <a:p>
            <a:pPr marL="457200" indent="-457200">
              <a:buFont typeface="+mj-lt"/>
              <a:buAutoNum type="arabicPeriod"/>
            </a:pPr>
            <a:endParaRPr lang="ca-E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PER ON I COM COMENCEM.- PLA DE TREBALL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AVALUACIÓ AMBIENTAL D’UNA PLANTA PER A PERSONES AMB DEMÈNCIA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Protocol d’avaluació ambiental professional (PAAP)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DCM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1600" dirty="0" smtClean="0"/>
              <a:t>ACCIONS I PROPOSTES DE MILLORA,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CANVIS EN L’ENTORN FÍSIC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1400" dirty="0" smtClean="0"/>
              <a:t>IMPACTES EN L’ENTORN SOCIAL I ORGANITZATIU</a:t>
            </a:r>
          </a:p>
          <a:p>
            <a:pPr marL="514350" indent="-457200">
              <a:buFont typeface="+mj-lt"/>
              <a:buAutoNum type="arabicPeriod"/>
            </a:pPr>
            <a:r>
              <a:rPr lang="ca-ES" sz="1600" dirty="0" smtClean="0"/>
              <a:t>AVALUACIÓ DE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sz="3200" b="1" dirty="0" smtClean="0"/>
              <a:t>REFLEXIONS DES DE LA MILLORA CONTÍNUA</a:t>
            </a:r>
            <a:endParaRPr lang="ca-ES" sz="3200" b="1" dirty="0"/>
          </a:p>
        </p:txBody>
      </p:sp>
      <p:pic>
        <p:nvPicPr>
          <p:cNvPr id="10" name="7 Marcador de contenido" descr="IMG_5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492896"/>
            <a:ext cx="3024336" cy="2268252"/>
          </a:xfrm>
          <a:prstGeom prst="rect">
            <a:avLst/>
          </a:prstGeom>
          <a:ln w="19050" cmpd="sng">
            <a:solidFill>
              <a:srgbClr val="0070C0"/>
            </a:solidFill>
            <a:prstDash val="solid"/>
          </a:ln>
        </p:spPr>
      </p:pic>
      <p:sp>
        <p:nvSpPr>
          <p:cNvPr id="5" name="4 CuadroTexto"/>
          <p:cNvSpPr txBox="1"/>
          <p:nvPr/>
        </p:nvSpPr>
        <p:spPr>
          <a:xfrm rot="20042765">
            <a:off x="5882460" y="3679067"/>
            <a:ext cx="28803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ÈTICA ASSISTENCIAL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 rot="1910277">
            <a:off x="5150674" y="1527515"/>
            <a:ext cx="13681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QUALITAT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 rot="2785314">
            <a:off x="161667" y="4442001"/>
            <a:ext cx="33658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DIGNITAT DE LA PERSONA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 rot="20285017">
            <a:off x="6216988" y="2201831"/>
            <a:ext cx="23762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QUALITAT DE VIDA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8024" y="5085184"/>
            <a:ext cx="266429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MILLORA CONTÍNUA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 rot="20285017">
            <a:off x="247979" y="1931914"/>
            <a:ext cx="44025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ATENCIÓ CENTRADA EN LA PERSONA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4000" b="1" dirty="0" smtClean="0"/>
              <a:t>ATENCIÓ CENTRADA EN LA PERSONA</a:t>
            </a:r>
            <a:endParaRPr lang="ca-ES" sz="40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7704" y="3501008"/>
            <a:ext cx="5976664" cy="8939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ea typeface="+mj-ea"/>
                <a:cs typeface="+mj-cs"/>
              </a:rPr>
              <a:t>Persona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ea typeface="+mj-ea"/>
                <a:cs typeface="+mj-cs"/>
              </a:rPr>
              <a:t>amb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ea typeface="+mj-ea"/>
                <a:cs typeface="+mj-cs"/>
              </a:rPr>
              <a:t>DEMÈNCIA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4" y="4581128"/>
            <a:ext cx="5976441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8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 Demència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4" y="1484784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tabLst>
                <a:tab pos="450215" algn="l"/>
                <a:tab pos="900430" algn="l"/>
              </a:tabLst>
            </a:pPr>
            <a:r>
              <a:rPr lang="ca-ES" sz="3200" b="1" dirty="0" smtClean="0">
                <a:ea typeface="Calibri"/>
                <a:cs typeface="Times New Roman"/>
              </a:rPr>
              <a:t>OBJECTIU: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450215" algn="l"/>
                <a:tab pos="900430" algn="l"/>
              </a:tabLst>
            </a:pPr>
            <a:r>
              <a:rPr lang="ca-ES" sz="2400" b="1" dirty="0" smtClean="0">
                <a:ea typeface="Calibri"/>
                <a:cs typeface="Times New Roman"/>
              </a:rPr>
              <a:t>CANVI DE MIRADA CAP A LA PERSONA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450215" algn="l"/>
                <a:tab pos="900430" algn="l"/>
              </a:tabLst>
            </a:pPr>
            <a:r>
              <a:rPr lang="ca-ES" sz="2400" b="1" dirty="0" smtClean="0">
                <a:ea typeface="Calibri"/>
                <a:cs typeface="Times New Roman"/>
              </a:rPr>
              <a:t>CANVI EN LA CULTURA ORGANITZATIVA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450215" algn="l"/>
                <a:tab pos="900430" algn="l"/>
              </a:tabLst>
            </a:pPr>
            <a:r>
              <a:rPr lang="ca-ES" sz="2400" b="1" dirty="0" smtClean="0">
                <a:ea typeface="Calibri"/>
                <a:cs typeface="Times New Roman"/>
              </a:rPr>
              <a:t>ENTORN AMIGABLE I GENERADOR DE BENESTAR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3501008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tabLst>
                <a:tab pos="450215" algn="l"/>
                <a:tab pos="900430" algn="l"/>
              </a:tabLst>
            </a:pPr>
            <a:r>
              <a:rPr lang="ca-ES" sz="4000" b="1" dirty="0" smtClean="0">
                <a:ea typeface="Calibri"/>
                <a:cs typeface="Times New Roman"/>
              </a:rPr>
              <a:t>DE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4653136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tabLst>
                <a:tab pos="450215" algn="l"/>
                <a:tab pos="900430" algn="l"/>
              </a:tabLst>
            </a:pPr>
            <a:r>
              <a:rPr lang="ca-ES" sz="4000" b="1" dirty="0" smtClean="0">
                <a:ea typeface="Calibri"/>
                <a:cs typeface="Times New Roman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C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C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C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C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C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C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C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C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C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C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C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C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1681</TotalTime>
  <Words>1774</Words>
  <Application>Microsoft Office PowerPoint</Application>
  <PresentationFormat>Presentación en pantalla (4:3)</PresentationFormat>
  <Paragraphs>334</Paragraphs>
  <Slides>61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61</vt:i4>
      </vt:variant>
    </vt:vector>
  </HeadingPairs>
  <TitlesOfParts>
    <vt:vector size="64" baseType="lpstr">
      <vt:lpstr>Diseño personalizado</vt:lpstr>
      <vt:lpstr>2_Diseño personalizado</vt:lpstr>
      <vt:lpstr>1_Diseño personalizado</vt:lpstr>
      <vt:lpstr>CASOS D’ÈXIT EN LA IMPLANTACIÓ DE L’ACP A CATALUNYA </vt:lpstr>
      <vt:lpstr>GUIÓ</vt:lpstr>
      <vt:lpstr>Diapositiva 3</vt:lpstr>
      <vt:lpstr>ESTRUCTURA DEL CENTRE</vt:lpstr>
      <vt:lpstr>ESTRUCTURA DE LA PLANTA</vt:lpstr>
      <vt:lpstr>TRAJECTÒRIA I IMPACTES EN EL CENTRE</vt:lpstr>
      <vt:lpstr>GUIÓ</vt:lpstr>
      <vt:lpstr>REFLEXIONS DES DE LA MILLORA CONTÍNUA</vt:lpstr>
      <vt:lpstr>ATENCIÓ CENTRADA EN LA PERSONA</vt:lpstr>
      <vt:lpstr>OBJECTIUS ASSISTENCIALS I PRINCIPIS DE DISSENY AMBIENTAL</vt:lpstr>
      <vt:lpstr>INTERRELACIONS  AMBIENTALS</vt:lpstr>
      <vt:lpstr>GUIÓ</vt:lpstr>
      <vt:lpstr>PRIMERES ACTUACIONS (2012)</vt:lpstr>
      <vt:lpstr>IMPLEMENTACIÓ PRÀCTICA  (2013)</vt:lpstr>
      <vt:lpstr>INSTRUMENTS DE TREBALL PER A L’ACP EN PERSONES AMB DEMÈNCIA AVANÇADA</vt:lpstr>
      <vt:lpstr>AVALUACIÓ AMBIENTAL  (protocol d’avaluació ambiental professional)</vt:lpstr>
      <vt:lpstr>AVALUACIÓ AMBIENTAL  (protocol d’avaluació ambiental professional)</vt:lpstr>
      <vt:lpstr>GUIÓ</vt:lpstr>
      <vt:lpstr>PAAP: SEGURETAT</vt:lpstr>
      <vt:lpstr>ESTRUCTURA DE LA PLANTA</vt:lpstr>
      <vt:lpstr>PAAP: SEGURETAT</vt:lpstr>
      <vt:lpstr>PAAP: SEGURETAT</vt:lpstr>
      <vt:lpstr>PAAP: MOVIMENT, ORIENTACIÓ I SOCIALITZACIÓ</vt:lpstr>
      <vt:lpstr>ESTRUCTURA DE LA PLANTA</vt:lpstr>
      <vt:lpstr>PAAP: MOVIMENT, ORIENTACIÓ I SOCIALITZACIÓ</vt:lpstr>
      <vt:lpstr>PAAP: CONTROL PERSONAL, ESTIMULACIÓ I CONTINUÏTAT D’UN MATEIX</vt:lpstr>
      <vt:lpstr>Diapositiva 27</vt:lpstr>
      <vt:lpstr>Diapositiva 28</vt:lpstr>
      <vt:lpstr>GUIÓ</vt:lpstr>
      <vt:lpstr>DCM</vt:lpstr>
      <vt:lpstr>DCM  2013  -  BENESTAR / MALESTAR</vt:lpstr>
      <vt:lpstr>DCM  2013 - OCUPACIÓ DEL TEMPS (BCC)</vt:lpstr>
      <vt:lpstr>GUIÓ</vt:lpstr>
      <vt:lpstr>CANVIS EN L’ENTORN FÍSIC</vt:lpstr>
      <vt:lpstr>1.- DE SALA DE PROTECCIÓ A SALA D’ESTAR</vt:lpstr>
      <vt:lpstr>1.- ESPAIS ACTUALS.- SALA D’ESTAR</vt:lpstr>
      <vt:lpstr>2.- DE SALA DE PERSONAL A SALA DE RELAXACIÓ</vt:lpstr>
      <vt:lpstr>2.- ESPAIS ACTUALS.- SALA DE RELAXACIÓ</vt:lpstr>
      <vt:lpstr>3.- ESPAIS ACTUALS.- PATI CENTRAL</vt:lpstr>
      <vt:lpstr>3.- ESPAIS ACTUALS.- PATI CENTRAL</vt:lpstr>
      <vt:lpstr>3.- ESPAIS ACTUALS.- PATI CENTRAL</vt:lpstr>
      <vt:lpstr>4.- ESPAIS ACTUALS.- ALTRES MODIFICACIONS</vt:lpstr>
      <vt:lpstr>4.- ESPAIS ACTUALS.- ALTRES MODIFICACIONS</vt:lpstr>
      <vt:lpstr>5.- ESPAIS ACTUALS.- ALTRES MODIFICACIONS</vt:lpstr>
      <vt:lpstr>5.- ESPAIS ACTUALS.- ALTRES MODIFICACIONS</vt:lpstr>
      <vt:lpstr>6.- ESPAIS ACTUALS.- ALTRES MODIFICACIONS</vt:lpstr>
      <vt:lpstr>7.- ESPAIS ACTUALS.- ALTRES MODIFICACIONS</vt:lpstr>
      <vt:lpstr>8.- ESPAIS ACTUALS.- ALTRES MODIFICACIONS</vt:lpstr>
      <vt:lpstr>GUIÓ</vt:lpstr>
      <vt:lpstr>IMPACTES EN L’ENTORN SOCIAL</vt:lpstr>
      <vt:lpstr>IMPACTES EN L’ENTORN SOCIAL</vt:lpstr>
      <vt:lpstr>IMPACTES EN L’ENTORN ORGANITZATIU</vt:lpstr>
      <vt:lpstr>GUIÓ</vt:lpstr>
      <vt:lpstr>DCM  2013/2015  -  BENESTAR / MALESTAR</vt:lpstr>
      <vt:lpstr>DCM  2013/2015  -  BENESTAR / MALESTAR</vt:lpstr>
      <vt:lpstr>DCM  2013/2015  -  BENESTAR / MALESTAR</vt:lpstr>
      <vt:lpstr>DCM  2013/2015 - OCUPACIÓ DEL TEMPS (BCC)</vt:lpstr>
      <vt:lpstr>DCM  2013/2015 - OCUPACIÓ DEL TEMPS (BCC)</vt:lpstr>
      <vt:lpstr>DCM  2013/2015 - OCUPACIÓ DEL TEMPS (BCC)</vt:lpstr>
      <vt:lpstr>OBSERVACIONS I CONSIDERACIONS</vt:lpstr>
      <vt:lpstr>I PER ACABAR 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Svilar</dc:creator>
  <cp:lastModifiedBy>MHoms</cp:lastModifiedBy>
  <cp:revision>200</cp:revision>
  <dcterms:created xsi:type="dcterms:W3CDTF">2014-02-27T21:45:03Z</dcterms:created>
  <dcterms:modified xsi:type="dcterms:W3CDTF">2015-12-01T09:46:02Z</dcterms:modified>
</cp:coreProperties>
</file>