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3" r:id="rId4"/>
    <p:sldId id="264" r:id="rId5"/>
    <p:sldId id="271" r:id="rId6"/>
    <p:sldId id="269" r:id="rId7"/>
    <p:sldId id="270" r:id="rId8"/>
    <p:sldId id="275" r:id="rId9"/>
    <p:sldId id="272" r:id="rId10"/>
    <p:sldId id="277" r:id="rId11"/>
    <p:sldId id="276" r:id="rId12"/>
    <p:sldId id="278" r:id="rId13"/>
    <p:sldId id="279" r:id="rId14"/>
    <p:sldId id="261" r:id="rId15"/>
  </p:sldIdLst>
  <p:sldSz cx="9144000" cy="2339975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4" autoAdjust="0"/>
    <p:restoredTop sz="94660"/>
  </p:normalViewPr>
  <p:slideViewPr>
    <p:cSldViewPr>
      <p:cViewPr varScale="1">
        <p:scale>
          <a:sx n="145" d="100"/>
          <a:sy n="145" d="100"/>
        </p:scale>
        <p:origin x="138" y="864"/>
      </p:cViewPr>
      <p:guideLst>
        <p:guide orient="horz" pos="7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036" y="-10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3C25D-D2E6-440A-B799-49B0B49271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C12FF4-8DB7-4DE0-AD76-B9B71F14406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 smtClean="0"/>
            <a:t>Competències</a:t>
          </a:r>
          <a:r>
            <a:rPr lang="es-ES" dirty="0" smtClean="0"/>
            <a:t> </a:t>
          </a:r>
          <a:r>
            <a:rPr lang="ca-ES" noProof="0" dirty="0" smtClean="0"/>
            <a:t>Formatives</a:t>
          </a:r>
          <a:endParaRPr lang="ca-ES" noProof="0" dirty="0"/>
        </a:p>
      </dgm:t>
    </dgm:pt>
    <dgm:pt modelId="{32666BD7-6E7A-40DA-8AEF-7C18E150FB11}" type="parTrans" cxnId="{F788507D-593F-4D38-857D-DF6F31426E12}">
      <dgm:prSet/>
      <dgm:spPr/>
      <dgm:t>
        <a:bodyPr/>
        <a:lstStyle/>
        <a:p>
          <a:endParaRPr lang="es-ES"/>
        </a:p>
      </dgm:t>
    </dgm:pt>
    <dgm:pt modelId="{B1C0F6CC-5536-46D0-B4F5-0656BA7AC65B}" type="sibTrans" cxnId="{F788507D-593F-4D38-857D-DF6F31426E12}">
      <dgm:prSet/>
      <dgm:spPr/>
      <dgm:t>
        <a:bodyPr/>
        <a:lstStyle/>
        <a:p>
          <a:endParaRPr lang="es-ES"/>
        </a:p>
      </dgm:t>
    </dgm:pt>
    <dgm:pt modelId="{5C68627A-BA0C-45BA-A678-3EFCBE4A061B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 smtClean="0"/>
            <a:t>Psicopatologia</a:t>
          </a:r>
          <a:r>
            <a:rPr lang="es-ES" dirty="0" smtClean="0"/>
            <a:t> general</a:t>
          </a:r>
          <a:endParaRPr lang="es-ES" dirty="0"/>
        </a:p>
      </dgm:t>
    </dgm:pt>
    <dgm:pt modelId="{26F65065-C86B-4004-8454-49FD8F681E69}" type="parTrans" cxnId="{5C893CE0-A1D1-45AB-BE51-BA887EA4BB0D}">
      <dgm:prSet/>
      <dgm:spPr/>
      <dgm:t>
        <a:bodyPr/>
        <a:lstStyle/>
        <a:p>
          <a:endParaRPr lang="es-ES"/>
        </a:p>
      </dgm:t>
    </dgm:pt>
    <dgm:pt modelId="{A4D1899F-9E3E-4B0B-A0A6-5B792A79071E}" type="sibTrans" cxnId="{5C893CE0-A1D1-45AB-BE51-BA887EA4BB0D}">
      <dgm:prSet/>
      <dgm:spPr/>
      <dgm:t>
        <a:bodyPr/>
        <a:lstStyle/>
        <a:p>
          <a:endParaRPr lang="es-ES"/>
        </a:p>
      </dgm:t>
    </dgm:pt>
    <dgm:pt modelId="{D0925A95-D709-4FE0-9B45-5D50186C3F87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 smtClean="0"/>
            <a:t>Competències</a:t>
          </a:r>
          <a:r>
            <a:rPr lang="es-ES" dirty="0" smtClean="0"/>
            <a:t> </a:t>
          </a:r>
          <a:r>
            <a:rPr lang="es-ES" dirty="0" err="1" smtClean="0"/>
            <a:t>Personals</a:t>
          </a:r>
          <a:endParaRPr lang="es-ES" dirty="0"/>
        </a:p>
      </dgm:t>
    </dgm:pt>
    <dgm:pt modelId="{37613896-9AE2-4162-81F8-63B2C17B21B8}" type="parTrans" cxnId="{EB17E8B9-2485-4214-98FF-5C1E4BBF684D}">
      <dgm:prSet/>
      <dgm:spPr/>
      <dgm:t>
        <a:bodyPr/>
        <a:lstStyle/>
        <a:p>
          <a:endParaRPr lang="es-ES"/>
        </a:p>
      </dgm:t>
    </dgm:pt>
    <dgm:pt modelId="{A317F32A-70F6-47F8-936B-45D170542914}" type="sibTrans" cxnId="{EB17E8B9-2485-4214-98FF-5C1E4BBF684D}">
      <dgm:prSet/>
      <dgm:spPr/>
      <dgm:t>
        <a:bodyPr/>
        <a:lstStyle/>
        <a:p>
          <a:endParaRPr lang="es-ES"/>
        </a:p>
      </dgm:t>
    </dgm:pt>
    <dgm:pt modelId="{2AB01038-CC8E-4B55-A781-1A0359331AD7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noProof="0" dirty="0" smtClean="0"/>
            <a:t>Compromís i competència personal</a:t>
          </a:r>
          <a:endParaRPr lang="ca-ES" noProof="0" dirty="0"/>
        </a:p>
      </dgm:t>
    </dgm:pt>
    <dgm:pt modelId="{9E34F572-0933-470B-84F9-2122173DCD2A}" type="parTrans" cxnId="{DE4E55A3-05C6-4904-A1E1-6EE614A686EA}">
      <dgm:prSet/>
      <dgm:spPr/>
      <dgm:t>
        <a:bodyPr/>
        <a:lstStyle/>
        <a:p>
          <a:endParaRPr lang="es-ES"/>
        </a:p>
      </dgm:t>
    </dgm:pt>
    <dgm:pt modelId="{09334647-7DDB-417D-B04A-782D7F743744}" type="sibTrans" cxnId="{DE4E55A3-05C6-4904-A1E1-6EE614A686EA}">
      <dgm:prSet/>
      <dgm:spPr/>
      <dgm:t>
        <a:bodyPr/>
        <a:lstStyle/>
        <a:p>
          <a:endParaRPr lang="es-ES"/>
        </a:p>
      </dgm:t>
    </dgm:pt>
    <dgm:pt modelId="{78A74151-B882-4452-BD8C-394F89D79196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noProof="0" dirty="0" smtClean="0"/>
            <a:t>Gestió emocional i habilitats de relacions interpersonals</a:t>
          </a:r>
          <a:endParaRPr lang="ca-ES" noProof="0" dirty="0"/>
        </a:p>
      </dgm:t>
    </dgm:pt>
    <dgm:pt modelId="{2379C7A8-3EC5-42B4-BEC9-002CDF6AE550}" type="parTrans" cxnId="{5F393935-BA73-4DC8-938C-E1E2EE5F3AEA}">
      <dgm:prSet/>
      <dgm:spPr/>
      <dgm:t>
        <a:bodyPr/>
        <a:lstStyle/>
        <a:p>
          <a:endParaRPr lang="es-ES"/>
        </a:p>
      </dgm:t>
    </dgm:pt>
    <dgm:pt modelId="{0D451BAD-C825-44E0-9F27-2A8CF8530F56}" type="sibTrans" cxnId="{5F393935-BA73-4DC8-938C-E1E2EE5F3AEA}">
      <dgm:prSet/>
      <dgm:spPr/>
      <dgm:t>
        <a:bodyPr/>
        <a:lstStyle/>
        <a:p>
          <a:endParaRPr lang="es-ES"/>
        </a:p>
      </dgm:t>
    </dgm:pt>
    <dgm:pt modelId="{B423066C-DCDC-4225-AD3A-991D58056E58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 smtClean="0"/>
            <a:t>Altres</a:t>
          </a:r>
          <a:r>
            <a:rPr lang="es-ES" dirty="0" smtClean="0"/>
            <a:t> </a:t>
          </a:r>
          <a:r>
            <a:rPr lang="es-ES" dirty="0" err="1" smtClean="0"/>
            <a:t>tallers</a:t>
          </a:r>
          <a:r>
            <a:rPr lang="es-ES" dirty="0" smtClean="0"/>
            <a:t> i </a:t>
          </a:r>
          <a:r>
            <a:rPr lang="es-ES" dirty="0" err="1" smtClean="0"/>
            <a:t>grups</a:t>
          </a:r>
          <a:r>
            <a:rPr lang="es-ES" dirty="0" smtClean="0"/>
            <a:t> </a:t>
          </a:r>
          <a:r>
            <a:rPr lang="es-ES" dirty="0" err="1" smtClean="0"/>
            <a:t>d’assessoraments</a:t>
          </a:r>
          <a:r>
            <a:rPr lang="es-ES" dirty="0" smtClean="0"/>
            <a:t>.</a:t>
          </a:r>
          <a:endParaRPr lang="es-ES" dirty="0"/>
        </a:p>
      </dgm:t>
    </dgm:pt>
    <dgm:pt modelId="{98D7F84C-42D7-4DF9-A46E-F9E60AF378F9}" type="parTrans" cxnId="{52103209-8CF5-412C-8FCF-9A15AA50960E}">
      <dgm:prSet/>
      <dgm:spPr/>
      <dgm:t>
        <a:bodyPr/>
        <a:lstStyle/>
        <a:p>
          <a:endParaRPr lang="ca-ES"/>
        </a:p>
      </dgm:t>
    </dgm:pt>
    <dgm:pt modelId="{4791D1F9-1C57-4CC1-9FA1-E0F321484E42}" type="sibTrans" cxnId="{52103209-8CF5-412C-8FCF-9A15AA50960E}">
      <dgm:prSet/>
      <dgm:spPr/>
      <dgm:t>
        <a:bodyPr/>
        <a:lstStyle/>
        <a:p>
          <a:endParaRPr lang="ca-ES"/>
        </a:p>
      </dgm:t>
    </dgm:pt>
    <dgm:pt modelId="{B1ECABEA-9910-4613-B4DA-D1C87A14A28D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ACP</a:t>
          </a:r>
          <a:endParaRPr lang="es-ES" dirty="0"/>
        </a:p>
      </dgm:t>
    </dgm:pt>
    <dgm:pt modelId="{6567CE50-369E-4733-AE9F-4307607A941E}" type="parTrans" cxnId="{0A8F3687-1853-4E89-B0CE-D1A15DD7EAE3}">
      <dgm:prSet/>
      <dgm:spPr/>
      <dgm:t>
        <a:bodyPr/>
        <a:lstStyle/>
        <a:p>
          <a:endParaRPr lang="ca-ES"/>
        </a:p>
      </dgm:t>
    </dgm:pt>
    <dgm:pt modelId="{DE8BCA80-3194-41A1-94C1-A56ED7ECDC8F}" type="sibTrans" cxnId="{0A8F3687-1853-4E89-B0CE-D1A15DD7EAE3}">
      <dgm:prSet/>
      <dgm:spPr/>
      <dgm:t>
        <a:bodyPr/>
        <a:lstStyle/>
        <a:p>
          <a:endParaRPr lang="ca-ES"/>
        </a:p>
      </dgm:t>
    </dgm:pt>
    <dgm:pt modelId="{D01FA74F-B526-4A79-A29A-F8AF88C86DFA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Basal </a:t>
          </a:r>
          <a:r>
            <a:rPr lang="es-ES" dirty="0" err="1" smtClean="0"/>
            <a:t>Stimul</a:t>
          </a:r>
          <a:r>
            <a:rPr lang="es-ES" dirty="0" smtClean="0"/>
            <a:t>.</a:t>
          </a:r>
          <a:endParaRPr lang="es-ES" dirty="0"/>
        </a:p>
      </dgm:t>
    </dgm:pt>
    <dgm:pt modelId="{84B70DB1-398B-4ABE-B8B6-20AAABA828EF}" type="parTrans" cxnId="{D20B40B9-9C59-4010-A913-F8BCB7A309BA}">
      <dgm:prSet/>
      <dgm:spPr/>
      <dgm:t>
        <a:bodyPr/>
        <a:lstStyle/>
        <a:p>
          <a:endParaRPr lang="ca-ES"/>
        </a:p>
      </dgm:t>
    </dgm:pt>
    <dgm:pt modelId="{842A63CF-E6FB-4020-843F-9AE5C83EA5E7}" type="sibTrans" cxnId="{D20B40B9-9C59-4010-A913-F8BCB7A309BA}">
      <dgm:prSet/>
      <dgm:spPr/>
      <dgm:t>
        <a:bodyPr/>
        <a:lstStyle/>
        <a:p>
          <a:endParaRPr lang="ca-ES"/>
        </a:p>
      </dgm:t>
    </dgm:pt>
    <dgm:pt modelId="{3F2EB3A4-4A6B-4CB1-8FBA-F2AC76F87DCC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 smtClean="0"/>
            <a:t>Suport</a:t>
          </a:r>
          <a:r>
            <a:rPr lang="es-ES" dirty="0" smtClean="0"/>
            <a:t> conductual </a:t>
          </a:r>
          <a:r>
            <a:rPr lang="es-ES" dirty="0" err="1" smtClean="0"/>
            <a:t>positiu</a:t>
          </a:r>
          <a:endParaRPr lang="es-ES" dirty="0"/>
        </a:p>
      </dgm:t>
    </dgm:pt>
    <dgm:pt modelId="{993F7E21-3169-49CA-9166-52F225959D5D}" type="parTrans" cxnId="{E5F7945D-2305-4744-AE3B-4B5A1D0365E2}">
      <dgm:prSet/>
      <dgm:spPr/>
      <dgm:t>
        <a:bodyPr/>
        <a:lstStyle/>
        <a:p>
          <a:endParaRPr lang="ca-ES"/>
        </a:p>
      </dgm:t>
    </dgm:pt>
    <dgm:pt modelId="{0217C7B2-D2F8-4676-B9A5-584145F9EF0D}" type="sibTrans" cxnId="{E5F7945D-2305-4744-AE3B-4B5A1D0365E2}">
      <dgm:prSet/>
      <dgm:spPr/>
      <dgm:t>
        <a:bodyPr/>
        <a:lstStyle/>
        <a:p>
          <a:endParaRPr lang="ca-ES"/>
        </a:p>
      </dgm:t>
    </dgm:pt>
    <dgm:pt modelId="{67646889-FA14-41B3-9EC0-9216A844A80D}" type="pres">
      <dgm:prSet presAssocID="{B693C25D-D2E6-440A-B799-49B0B49271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F2E16D-8CF4-4BD6-95B3-8230ABDEE4CF}" type="pres">
      <dgm:prSet presAssocID="{E5C12FF4-8DB7-4DE0-AD76-B9B71F14406F}" presName="composite" presStyleCnt="0"/>
      <dgm:spPr/>
    </dgm:pt>
    <dgm:pt modelId="{D0D87989-11FA-4EE4-806A-D038057682F9}" type="pres">
      <dgm:prSet presAssocID="{E5C12FF4-8DB7-4DE0-AD76-B9B71F14406F}" presName="parTx" presStyleLbl="alignNode1" presStyleIdx="0" presStyleCnt="2" custLinFactNeighborX="-1" custLinFactNeighborY="-106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B832B-2A95-4EFD-855B-AD75C14A225A}" type="pres">
      <dgm:prSet presAssocID="{E5C12FF4-8DB7-4DE0-AD76-B9B71F14406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A03259-1054-4397-A11B-EBC278ADFCFD}" type="pres">
      <dgm:prSet presAssocID="{B1C0F6CC-5536-46D0-B4F5-0656BA7AC65B}" presName="space" presStyleCnt="0"/>
      <dgm:spPr/>
    </dgm:pt>
    <dgm:pt modelId="{D484E1E9-8B2F-41FB-8F2B-76C8C6AD2842}" type="pres">
      <dgm:prSet presAssocID="{D0925A95-D709-4FE0-9B45-5D50186C3F87}" presName="composite" presStyleCnt="0"/>
      <dgm:spPr/>
    </dgm:pt>
    <dgm:pt modelId="{DF939774-9220-4405-922C-D1FC9307407E}" type="pres">
      <dgm:prSet presAssocID="{D0925A95-D709-4FE0-9B45-5D50186C3F87}" presName="parTx" presStyleLbl="alignNode1" presStyleIdx="1" presStyleCnt="2" custLinFactNeighborX="-11572" custLinFactNeighborY="-12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8A0F40-D923-4E4C-9DAB-26C7EB86D326}" type="pres">
      <dgm:prSet presAssocID="{D0925A95-D709-4FE0-9B45-5D50186C3F87}" presName="desTx" presStyleLbl="alignAccFollowNode1" presStyleIdx="1" presStyleCnt="2" custLinFactNeighborX="-115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569EFD-3FBF-4DA1-B27F-54956318F012}" type="presOf" srcId="{B423066C-DCDC-4225-AD3A-991D58056E58}" destId="{7D4B832B-2A95-4EFD-855B-AD75C14A225A}" srcOrd="0" destOrd="4" presId="urn:microsoft.com/office/officeart/2005/8/layout/hList1"/>
    <dgm:cxn modelId="{F3ED5CEB-B729-4F8A-800E-29BCA71A3AF6}" type="presOf" srcId="{78A74151-B882-4452-BD8C-394F89D79196}" destId="{F38A0F40-D923-4E4C-9DAB-26C7EB86D326}" srcOrd="0" destOrd="1" presId="urn:microsoft.com/office/officeart/2005/8/layout/hList1"/>
    <dgm:cxn modelId="{5C893CE0-A1D1-45AB-BE51-BA887EA4BB0D}" srcId="{E5C12FF4-8DB7-4DE0-AD76-B9B71F14406F}" destId="{5C68627A-BA0C-45BA-A678-3EFCBE4A061B}" srcOrd="0" destOrd="0" parTransId="{26F65065-C86B-4004-8454-49FD8F681E69}" sibTransId="{A4D1899F-9E3E-4B0B-A0A6-5B792A79071E}"/>
    <dgm:cxn modelId="{0A8F3687-1853-4E89-B0CE-D1A15DD7EAE3}" srcId="{E5C12FF4-8DB7-4DE0-AD76-B9B71F14406F}" destId="{B1ECABEA-9910-4613-B4DA-D1C87A14A28D}" srcOrd="3" destOrd="0" parTransId="{6567CE50-369E-4733-AE9F-4307607A941E}" sibTransId="{DE8BCA80-3194-41A1-94C1-A56ED7ECDC8F}"/>
    <dgm:cxn modelId="{52103209-8CF5-412C-8FCF-9A15AA50960E}" srcId="{E5C12FF4-8DB7-4DE0-AD76-B9B71F14406F}" destId="{B423066C-DCDC-4225-AD3A-991D58056E58}" srcOrd="4" destOrd="0" parTransId="{98D7F84C-42D7-4DF9-A46E-F9E60AF378F9}" sibTransId="{4791D1F9-1C57-4CC1-9FA1-E0F321484E42}"/>
    <dgm:cxn modelId="{5F393935-BA73-4DC8-938C-E1E2EE5F3AEA}" srcId="{D0925A95-D709-4FE0-9B45-5D50186C3F87}" destId="{78A74151-B882-4452-BD8C-394F89D79196}" srcOrd="1" destOrd="0" parTransId="{2379C7A8-3EC5-42B4-BEC9-002CDF6AE550}" sibTransId="{0D451BAD-C825-44E0-9F27-2A8CF8530F56}"/>
    <dgm:cxn modelId="{F39CB5E6-5115-4E3D-A45E-8D1E79DADF25}" type="presOf" srcId="{D0925A95-D709-4FE0-9B45-5D50186C3F87}" destId="{DF939774-9220-4405-922C-D1FC9307407E}" srcOrd="0" destOrd="0" presId="urn:microsoft.com/office/officeart/2005/8/layout/hList1"/>
    <dgm:cxn modelId="{D20B40B9-9C59-4010-A913-F8BCB7A309BA}" srcId="{E5C12FF4-8DB7-4DE0-AD76-B9B71F14406F}" destId="{D01FA74F-B526-4A79-A29A-F8AF88C86DFA}" srcOrd="2" destOrd="0" parTransId="{84B70DB1-398B-4ABE-B8B6-20AAABA828EF}" sibTransId="{842A63CF-E6FB-4020-843F-9AE5C83EA5E7}"/>
    <dgm:cxn modelId="{4F8E8989-3992-4275-BBA1-C1E102DD5ED9}" type="presOf" srcId="{2AB01038-CC8E-4B55-A781-1A0359331AD7}" destId="{F38A0F40-D923-4E4C-9DAB-26C7EB86D326}" srcOrd="0" destOrd="0" presId="urn:microsoft.com/office/officeart/2005/8/layout/hList1"/>
    <dgm:cxn modelId="{50D0DD31-6BB9-43C1-8F4B-80633B44D34A}" type="presOf" srcId="{5C68627A-BA0C-45BA-A678-3EFCBE4A061B}" destId="{7D4B832B-2A95-4EFD-855B-AD75C14A225A}" srcOrd="0" destOrd="0" presId="urn:microsoft.com/office/officeart/2005/8/layout/hList1"/>
    <dgm:cxn modelId="{CB1975E1-FB00-49D6-9423-120D81C4CA72}" type="presOf" srcId="{3F2EB3A4-4A6B-4CB1-8FBA-F2AC76F87DCC}" destId="{7D4B832B-2A95-4EFD-855B-AD75C14A225A}" srcOrd="0" destOrd="1" presId="urn:microsoft.com/office/officeart/2005/8/layout/hList1"/>
    <dgm:cxn modelId="{58B04620-0A9D-4447-87C1-AFB596D9F651}" type="presOf" srcId="{D01FA74F-B526-4A79-A29A-F8AF88C86DFA}" destId="{7D4B832B-2A95-4EFD-855B-AD75C14A225A}" srcOrd="0" destOrd="2" presId="urn:microsoft.com/office/officeart/2005/8/layout/hList1"/>
    <dgm:cxn modelId="{A98FEECD-7FAB-4BB1-A7F4-69CA783D21AD}" type="presOf" srcId="{B693C25D-D2E6-440A-B799-49B0B492712B}" destId="{67646889-FA14-41B3-9EC0-9216A844A80D}" srcOrd="0" destOrd="0" presId="urn:microsoft.com/office/officeart/2005/8/layout/hList1"/>
    <dgm:cxn modelId="{E5F7945D-2305-4744-AE3B-4B5A1D0365E2}" srcId="{E5C12FF4-8DB7-4DE0-AD76-B9B71F14406F}" destId="{3F2EB3A4-4A6B-4CB1-8FBA-F2AC76F87DCC}" srcOrd="1" destOrd="0" parTransId="{993F7E21-3169-49CA-9166-52F225959D5D}" sibTransId="{0217C7B2-D2F8-4676-B9A5-584145F9EF0D}"/>
    <dgm:cxn modelId="{DE4E55A3-05C6-4904-A1E1-6EE614A686EA}" srcId="{D0925A95-D709-4FE0-9B45-5D50186C3F87}" destId="{2AB01038-CC8E-4B55-A781-1A0359331AD7}" srcOrd="0" destOrd="0" parTransId="{9E34F572-0933-470B-84F9-2122173DCD2A}" sibTransId="{09334647-7DDB-417D-B04A-782D7F743744}"/>
    <dgm:cxn modelId="{F788507D-593F-4D38-857D-DF6F31426E12}" srcId="{B693C25D-D2E6-440A-B799-49B0B492712B}" destId="{E5C12FF4-8DB7-4DE0-AD76-B9B71F14406F}" srcOrd="0" destOrd="0" parTransId="{32666BD7-6E7A-40DA-8AEF-7C18E150FB11}" sibTransId="{B1C0F6CC-5536-46D0-B4F5-0656BA7AC65B}"/>
    <dgm:cxn modelId="{EB17E8B9-2485-4214-98FF-5C1E4BBF684D}" srcId="{B693C25D-D2E6-440A-B799-49B0B492712B}" destId="{D0925A95-D709-4FE0-9B45-5D50186C3F87}" srcOrd="1" destOrd="0" parTransId="{37613896-9AE2-4162-81F8-63B2C17B21B8}" sibTransId="{A317F32A-70F6-47F8-936B-45D170542914}"/>
    <dgm:cxn modelId="{203582D8-4AB4-4031-9D57-39A96DF082C7}" type="presOf" srcId="{B1ECABEA-9910-4613-B4DA-D1C87A14A28D}" destId="{7D4B832B-2A95-4EFD-855B-AD75C14A225A}" srcOrd="0" destOrd="3" presId="urn:microsoft.com/office/officeart/2005/8/layout/hList1"/>
    <dgm:cxn modelId="{402F1138-BCBA-400F-A221-E6F480DAF7E2}" type="presOf" srcId="{E5C12FF4-8DB7-4DE0-AD76-B9B71F14406F}" destId="{D0D87989-11FA-4EE4-806A-D038057682F9}" srcOrd="0" destOrd="0" presId="urn:microsoft.com/office/officeart/2005/8/layout/hList1"/>
    <dgm:cxn modelId="{D7A32042-A9DD-491E-A4DD-AAA92A9B7C32}" type="presParOf" srcId="{67646889-FA14-41B3-9EC0-9216A844A80D}" destId="{CBF2E16D-8CF4-4BD6-95B3-8230ABDEE4CF}" srcOrd="0" destOrd="0" presId="urn:microsoft.com/office/officeart/2005/8/layout/hList1"/>
    <dgm:cxn modelId="{F5ABC2BA-72AE-42EF-B396-8B3A88E98098}" type="presParOf" srcId="{CBF2E16D-8CF4-4BD6-95B3-8230ABDEE4CF}" destId="{D0D87989-11FA-4EE4-806A-D038057682F9}" srcOrd="0" destOrd="0" presId="urn:microsoft.com/office/officeart/2005/8/layout/hList1"/>
    <dgm:cxn modelId="{79A106DB-F1E2-4FAA-B4D4-254D0611B743}" type="presParOf" srcId="{CBF2E16D-8CF4-4BD6-95B3-8230ABDEE4CF}" destId="{7D4B832B-2A95-4EFD-855B-AD75C14A225A}" srcOrd="1" destOrd="0" presId="urn:microsoft.com/office/officeart/2005/8/layout/hList1"/>
    <dgm:cxn modelId="{C8239618-AD80-427B-87AF-83CD02D84CEC}" type="presParOf" srcId="{67646889-FA14-41B3-9EC0-9216A844A80D}" destId="{77A03259-1054-4397-A11B-EBC278ADFCFD}" srcOrd="1" destOrd="0" presId="urn:microsoft.com/office/officeart/2005/8/layout/hList1"/>
    <dgm:cxn modelId="{53C1A1A7-47D7-47A0-B038-F826CE3C1139}" type="presParOf" srcId="{67646889-FA14-41B3-9EC0-9216A844A80D}" destId="{D484E1E9-8B2F-41FB-8F2B-76C8C6AD2842}" srcOrd="2" destOrd="0" presId="urn:microsoft.com/office/officeart/2005/8/layout/hList1"/>
    <dgm:cxn modelId="{B5387F61-AF90-4168-AD5C-140BF8E68412}" type="presParOf" srcId="{D484E1E9-8B2F-41FB-8F2B-76C8C6AD2842}" destId="{DF939774-9220-4405-922C-D1FC9307407E}" srcOrd="0" destOrd="0" presId="urn:microsoft.com/office/officeart/2005/8/layout/hList1"/>
    <dgm:cxn modelId="{01D739CF-B422-4A7D-815C-40E16B2E72CF}" type="presParOf" srcId="{D484E1E9-8B2F-41FB-8F2B-76C8C6AD2842}" destId="{F38A0F40-D923-4E4C-9DAB-26C7EB86D3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4E99B9-2294-47A2-BFB1-A60FF8F694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D731885F-B078-4DDC-8CC5-A6E3D9E3E040}">
      <dgm:prSet/>
      <dgm:spPr/>
      <dgm:t>
        <a:bodyPr/>
        <a:lstStyle/>
        <a:p>
          <a:pPr rtl="0"/>
          <a:r>
            <a:rPr lang="es-ES_tradnl" smtClean="0"/>
            <a:t>Suposa:</a:t>
          </a:r>
          <a:endParaRPr lang="ca-ES"/>
        </a:p>
      </dgm:t>
    </dgm:pt>
    <dgm:pt modelId="{EE9952B2-B6F5-4672-9C26-B88AF5CE20D9}" type="parTrans" cxnId="{5D909D1F-600E-4289-891E-50E57F5F3810}">
      <dgm:prSet/>
      <dgm:spPr/>
      <dgm:t>
        <a:bodyPr/>
        <a:lstStyle/>
        <a:p>
          <a:endParaRPr lang="ca-ES"/>
        </a:p>
      </dgm:t>
    </dgm:pt>
    <dgm:pt modelId="{1BDCE5DF-797C-4A14-8FF7-30E33A0CB408}" type="sibTrans" cxnId="{5D909D1F-600E-4289-891E-50E57F5F3810}">
      <dgm:prSet/>
      <dgm:spPr/>
      <dgm:t>
        <a:bodyPr/>
        <a:lstStyle/>
        <a:p>
          <a:endParaRPr lang="ca-ES"/>
        </a:p>
      </dgm:t>
    </dgm:pt>
    <dgm:pt modelId="{61CB8927-5AB0-420C-9512-C47287727347}">
      <dgm:prSet/>
      <dgm:spPr/>
      <dgm:t>
        <a:bodyPr/>
        <a:lstStyle/>
        <a:p>
          <a:pPr rtl="0"/>
          <a:r>
            <a:rPr lang="es-ES_tradnl" dirty="0" err="1" smtClean="0"/>
            <a:t>Salti</a:t>
          </a:r>
          <a:r>
            <a:rPr lang="es-ES_tradnl" dirty="0" smtClean="0"/>
            <a:t> alarma en el </a:t>
          </a:r>
          <a:r>
            <a:rPr lang="es-ES_tradnl" dirty="0" err="1" smtClean="0"/>
            <a:t>moment</a:t>
          </a:r>
          <a:r>
            <a:rPr lang="es-ES_tradnl" dirty="0" smtClean="0"/>
            <a:t> en que un </a:t>
          </a:r>
          <a:r>
            <a:rPr lang="es-ES_tradnl" dirty="0" err="1" smtClean="0"/>
            <a:t>usuari</a:t>
          </a:r>
          <a:r>
            <a:rPr lang="es-ES_tradnl" dirty="0" smtClean="0"/>
            <a:t> </a:t>
          </a:r>
          <a:r>
            <a:rPr lang="es-ES_tradnl" dirty="0" err="1" smtClean="0"/>
            <a:t>superi</a:t>
          </a:r>
          <a:r>
            <a:rPr lang="es-ES_tradnl" dirty="0" smtClean="0"/>
            <a:t> </a:t>
          </a:r>
          <a:r>
            <a:rPr lang="es-ES_tradnl" dirty="0" err="1" smtClean="0"/>
            <a:t>cert</a:t>
          </a:r>
          <a:r>
            <a:rPr lang="es-ES_tradnl" dirty="0" smtClean="0"/>
            <a:t> </a:t>
          </a:r>
          <a:r>
            <a:rPr lang="es-ES_tradnl" dirty="0" err="1" smtClean="0"/>
            <a:t>perímetre</a:t>
          </a:r>
          <a:endParaRPr lang="ca-ES" dirty="0"/>
        </a:p>
      </dgm:t>
    </dgm:pt>
    <dgm:pt modelId="{1E2B40B0-2ED3-4581-B778-B4E2AE583D23}" type="parTrans" cxnId="{FB15A71C-21A3-4C3E-9271-075121F6C47B}">
      <dgm:prSet/>
      <dgm:spPr/>
      <dgm:t>
        <a:bodyPr/>
        <a:lstStyle/>
        <a:p>
          <a:endParaRPr lang="ca-ES"/>
        </a:p>
      </dgm:t>
    </dgm:pt>
    <dgm:pt modelId="{BF45B737-351B-4D69-8378-963EA0C5C018}" type="sibTrans" cxnId="{FB15A71C-21A3-4C3E-9271-075121F6C47B}">
      <dgm:prSet/>
      <dgm:spPr/>
      <dgm:t>
        <a:bodyPr/>
        <a:lstStyle/>
        <a:p>
          <a:endParaRPr lang="ca-ES"/>
        </a:p>
      </dgm:t>
    </dgm:pt>
    <dgm:pt modelId="{FD3E2271-A9A6-4D36-8962-D4DA6B7B1AFD}">
      <dgm:prSet/>
      <dgm:spPr/>
      <dgm:t>
        <a:bodyPr/>
        <a:lstStyle/>
        <a:p>
          <a:pPr rtl="0"/>
          <a:r>
            <a:rPr lang="es-ES_tradnl" smtClean="0"/>
            <a:t>Localitzar a cada persona a cada moment</a:t>
          </a:r>
          <a:endParaRPr lang="ca-ES"/>
        </a:p>
      </dgm:t>
    </dgm:pt>
    <dgm:pt modelId="{2FB53E7B-97F9-4F4E-97CF-34BF126E1392}" type="parTrans" cxnId="{62A6CE92-AF92-4F7B-81CC-66A5A82CCE5B}">
      <dgm:prSet/>
      <dgm:spPr/>
      <dgm:t>
        <a:bodyPr/>
        <a:lstStyle/>
        <a:p>
          <a:endParaRPr lang="ca-ES"/>
        </a:p>
      </dgm:t>
    </dgm:pt>
    <dgm:pt modelId="{99263538-2BA9-4280-92B5-E2C055D77C54}" type="sibTrans" cxnId="{62A6CE92-AF92-4F7B-81CC-66A5A82CCE5B}">
      <dgm:prSet/>
      <dgm:spPr/>
      <dgm:t>
        <a:bodyPr/>
        <a:lstStyle/>
        <a:p>
          <a:endParaRPr lang="ca-ES"/>
        </a:p>
      </dgm:t>
    </dgm:pt>
    <dgm:pt modelId="{27349E90-E1B7-4574-9681-216A66CE74C9}">
      <dgm:prSet/>
      <dgm:spPr/>
      <dgm:t>
        <a:bodyPr/>
        <a:lstStyle/>
        <a:p>
          <a:pPr rtl="0"/>
          <a:r>
            <a:rPr lang="es-ES_tradnl" smtClean="0"/>
            <a:t>Que soni l’alarma quan la persona es llevi del llit</a:t>
          </a:r>
          <a:endParaRPr lang="ca-ES"/>
        </a:p>
      </dgm:t>
    </dgm:pt>
    <dgm:pt modelId="{67CAFD24-287E-4917-A3A6-7028D28F27D1}" type="parTrans" cxnId="{C858188C-7FF2-4C60-8AA5-C76CEE70B45C}">
      <dgm:prSet/>
      <dgm:spPr/>
      <dgm:t>
        <a:bodyPr/>
        <a:lstStyle/>
        <a:p>
          <a:endParaRPr lang="ca-ES"/>
        </a:p>
      </dgm:t>
    </dgm:pt>
    <dgm:pt modelId="{9A57A933-6BFE-4C56-BC67-01EB2AA8EEDD}" type="sibTrans" cxnId="{C858188C-7FF2-4C60-8AA5-C76CEE70B45C}">
      <dgm:prSet/>
      <dgm:spPr/>
      <dgm:t>
        <a:bodyPr/>
        <a:lstStyle/>
        <a:p>
          <a:endParaRPr lang="ca-ES"/>
        </a:p>
      </dgm:t>
    </dgm:pt>
    <dgm:pt modelId="{B4A8FD42-6A05-443F-AABB-CD95DEF80C23}">
      <dgm:prSet/>
      <dgm:spPr/>
      <dgm:t>
        <a:bodyPr/>
        <a:lstStyle/>
        <a:p>
          <a:pPr rtl="0"/>
          <a:r>
            <a:rPr lang="es-ES_tradnl" smtClean="0"/>
            <a:t>Que només s’obri la porta de l’habitació davant del propietari</a:t>
          </a:r>
          <a:endParaRPr lang="ca-ES"/>
        </a:p>
      </dgm:t>
    </dgm:pt>
    <dgm:pt modelId="{48564829-3D07-43BA-AAA2-CE3560843E92}" type="parTrans" cxnId="{42DCC4F9-21CA-4E63-9E20-D2B277FFD9FA}">
      <dgm:prSet/>
      <dgm:spPr/>
      <dgm:t>
        <a:bodyPr/>
        <a:lstStyle/>
        <a:p>
          <a:endParaRPr lang="ca-ES"/>
        </a:p>
      </dgm:t>
    </dgm:pt>
    <dgm:pt modelId="{DC969484-1918-43F1-801B-52D6281D5948}" type="sibTrans" cxnId="{42DCC4F9-21CA-4E63-9E20-D2B277FFD9FA}">
      <dgm:prSet/>
      <dgm:spPr/>
      <dgm:t>
        <a:bodyPr/>
        <a:lstStyle/>
        <a:p>
          <a:endParaRPr lang="ca-ES"/>
        </a:p>
      </dgm:t>
    </dgm:pt>
    <dgm:pt modelId="{EAFE6C5B-5B55-434F-8201-E715E8F69E6B}">
      <dgm:prSet/>
      <dgm:spPr/>
      <dgm:t>
        <a:bodyPr/>
        <a:lstStyle/>
        <a:p>
          <a:pPr rtl="0"/>
          <a:r>
            <a:rPr lang="es-ES_tradnl" smtClean="0"/>
            <a:t>Activar una alarma en cas de caiguda de l’usuari</a:t>
          </a:r>
          <a:endParaRPr lang="ca-ES"/>
        </a:p>
      </dgm:t>
    </dgm:pt>
    <dgm:pt modelId="{2253E16A-DA1D-4229-8179-2516AADF3F6E}" type="parTrans" cxnId="{8208777A-E280-4967-ACE8-E250035228CC}">
      <dgm:prSet/>
      <dgm:spPr/>
      <dgm:t>
        <a:bodyPr/>
        <a:lstStyle/>
        <a:p>
          <a:endParaRPr lang="ca-ES"/>
        </a:p>
      </dgm:t>
    </dgm:pt>
    <dgm:pt modelId="{7AFBDD8C-46A3-414B-887D-0AD24CC4FA31}" type="sibTrans" cxnId="{8208777A-E280-4967-ACE8-E250035228CC}">
      <dgm:prSet/>
      <dgm:spPr/>
      <dgm:t>
        <a:bodyPr/>
        <a:lstStyle/>
        <a:p>
          <a:endParaRPr lang="ca-ES"/>
        </a:p>
      </dgm:t>
    </dgm:pt>
    <dgm:pt modelId="{54BE2524-A731-4B24-BA3C-D48C793831A1}" type="pres">
      <dgm:prSet presAssocID="{544E99B9-2294-47A2-BFB1-A60FF8F69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725380A-0294-4035-9207-CC6CB1A2FA99}" type="pres">
      <dgm:prSet presAssocID="{D731885F-B078-4DDC-8CC5-A6E3D9E3E040}" presName="parentText" presStyleLbl="node1" presStyleIdx="0" presStyleCnt="1" custLinFactNeighborY="-1769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88264E3-FA57-4467-99B3-86FB880389DC}" type="pres">
      <dgm:prSet presAssocID="{D731885F-B078-4DDC-8CC5-A6E3D9E3E04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2A6CE92-AF92-4F7B-81CC-66A5A82CCE5B}" srcId="{D731885F-B078-4DDC-8CC5-A6E3D9E3E040}" destId="{FD3E2271-A9A6-4D36-8962-D4DA6B7B1AFD}" srcOrd="1" destOrd="0" parTransId="{2FB53E7B-97F9-4F4E-97CF-34BF126E1392}" sibTransId="{99263538-2BA9-4280-92B5-E2C055D77C54}"/>
    <dgm:cxn modelId="{8208777A-E280-4967-ACE8-E250035228CC}" srcId="{D731885F-B078-4DDC-8CC5-A6E3D9E3E040}" destId="{EAFE6C5B-5B55-434F-8201-E715E8F69E6B}" srcOrd="4" destOrd="0" parTransId="{2253E16A-DA1D-4229-8179-2516AADF3F6E}" sibTransId="{7AFBDD8C-46A3-414B-887D-0AD24CC4FA31}"/>
    <dgm:cxn modelId="{5D909D1F-600E-4289-891E-50E57F5F3810}" srcId="{544E99B9-2294-47A2-BFB1-A60FF8F6944D}" destId="{D731885F-B078-4DDC-8CC5-A6E3D9E3E040}" srcOrd="0" destOrd="0" parTransId="{EE9952B2-B6F5-4672-9C26-B88AF5CE20D9}" sibTransId="{1BDCE5DF-797C-4A14-8FF7-30E33A0CB408}"/>
    <dgm:cxn modelId="{FB15A71C-21A3-4C3E-9271-075121F6C47B}" srcId="{D731885F-B078-4DDC-8CC5-A6E3D9E3E040}" destId="{61CB8927-5AB0-420C-9512-C47287727347}" srcOrd="0" destOrd="0" parTransId="{1E2B40B0-2ED3-4581-B778-B4E2AE583D23}" sibTransId="{BF45B737-351B-4D69-8378-963EA0C5C018}"/>
    <dgm:cxn modelId="{8E384699-144A-426A-AECB-CE5944B9D1CD}" type="presOf" srcId="{61CB8927-5AB0-420C-9512-C47287727347}" destId="{B88264E3-FA57-4467-99B3-86FB880389DC}" srcOrd="0" destOrd="0" presId="urn:microsoft.com/office/officeart/2005/8/layout/vList2"/>
    <dgm:cxn modelId="{C858188C-7FF2-4C60-8AA5-C76CEE70B45C}" srcId="{D731885F-B078-4DDC-8CC5-A6E3D9E3E040}" destId="{27349E90-E1B7-4574-9681-216A66CE74C9}" srcOrd="2" destOrd="0" parTransId="{67CAFD24-287E-4917-A3A6-7028D28F27D1}" sibTransId="{9A57A933-6BFE-4C56-BC67-01EB2AA8EEDD}"/>
    <dgm:cxn modelId="{3C8C4BF4-6D23-4D36-9764-3643E714133A}" type="presOf" srcId="{FD3E2271-A9A6-4D36-8962-D4DA6B7B1AFD}" destId="{B88264E3-FA57-4467-99B3-86FB880389DC}" srcOrd="0" destOrd="1" presId="urn:microsoft.com/office/officeart/2005/8/layout/vList2"/>
    <dgm:cxn modelId="{8C963227-065D-4FD8-8864-7BDCBE9367D3}" type="presOf" srcId="{544E99B9-2294-47A2-BFB1-A60FF8F6944D}" destId="{54BE2524-A731-4B24-BA3C-D48C793831A1}" srcOrd="0" destOrd="0" presId="urn:microsoft.com/office/officeart/2005/8/layout/vList2"/>
    <dgm:cxn modelId="{53BE6AC7-5351-484D-8856-71C9382AFF21}" type="presOf" srcId="{B4A8FD42-6A05-443F-AABB-CD95DEF80C23}" destId="{B88264E3-FA57-4467-99B3-86FB880389DC}" srcOrd="0" destOrd="3" presId="urn:microsoft.com/office/officeart/2005/8/layout/vList2"/>
    <dgm:cxn modelId="{E89D642D-F1D8-4185-891F-17D81C270353}" type="presOf" srcId="{EAFE6C5B-5B55-434F-8201-E715E8F69E6B}" destId="{B88264E3-FA57-4467-99B3-86FB880389DC}" srcOrd="0" destOrd="4" presId="urn:microsoft.com/office/officeart/2005/8/layout/vList2"/>
    <dgm:cxn modelId="{CCE64C36-38DD-4E62-A8D7-3A902E2FDE5F}" type="presOf" srcId="{D731885F-B078-4DDC-8CC5-A6E3D9E3E040}" destId="{6725380A-0294-4035-9207-CC6CB1A2FA99}" srcOrd="0" destOrd="0" presId="urn:microsoft.com/office/officeart/2005/8/layout/vList2"/>
    <dgm:cxn modelId="{BDE17D92-2E3F-432D-AD25-04A133F3111A}" type="presOf" srcId="{27349E90-E1B7-4574-9681-216A66CE74C9}" destId="{B88264E3-FA57-4467-99B3-86FB880389DC}" srcOrd="0" destOrd="2" presId="urn:microsoft.com/office/officeart/2005/8/layout/vList2"/>
    <dgm:cxn modelId="{42DCC4F9-21CA-4E63-9E20-D2B277FFD9FA}" srcId="{D731885F-B078-4DDC-8CC5-A6E3D9E3E040}" destId="{B4A8FD42-6A05-443F-AABB-CD95DEF80C23}" srcOrd="3" destOrd="0" parTransId="{48564829-3D07-43BA-AAA2-CE3560843E92}" sibTransId="{DC969484-1918-43F1-801B-52D6281D5948}"/>
    <dgm:cxn modelId="{D377B9C3-C899-4600-9502-46EB2FC29A42}" type="presParOf" srcId="{54BE2524-A731-4B24-BA3C-D48C793831A1}" destId="{6725380A-0294-4035-9207-CC6CB1A2FA99}" srcOrd="0" destOrd="0" presId="urn:microsoft.com/office/officeart/2005/8/layout/vList2"/>
    <dgm:cxn modelId="{69142E64-FB86-4EDC-93E6-A50F1B0D1EE4}" type="presParOf" srcId="{54BE2524-A731-4B24-BA3C-D48C793831A1}" destId="{B88264E3-FA57-4467-99B3-86FB880389D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87989-11FA-4EE4-806A-D038057682F9}">
      <dsp:nvSpPr>
        <dsp:cNvPr id="0" name=""/>
        <dsp:cNvSpPr/>
      </dsp:nvSpPr>
      <dsp:spPr>
        <a:xfrm>
          <a:off x="0" y="121141"/>
          <a:ext cx="1850654" cy="3168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Competències</a:t>
          </a:r>
          <a:r>
            <a:rPr lang="es-ES" sz="1100" kern="1200" dirty="0" smtClean="0"/>
            <a:t> </a:t>
          </a:r>
          <a:r>
            <a:rPr lang="ca-ES" sz="1100" kern="1200" noProof="0" dirty="0" smtClean="0"/>
            <a:t>Formatives</a:t>
          </a:r>
          <a:endParaRPr lang="ca-ES" sz="1100" kern="1200" noProof="0" dirty="0"/>
        </a:p>
      </dsp:txBody>
      <dsp:txXfrm>
        <a:off x="0" y="121141"/>
        <a:ext cx="1850654" cy="316800"/>
      </dsp:txXfrm>
    </dsp:sp>
    <dsp:sp modelId="{7D4B832B-2A95-4EFD-855B-AD75C14A225A}">
      <dsp:nvSpPr>
        <dsp:cNvPr id="0" name=""/>
        <dsp:cNvSpPr/>
      </dsp:nvSpPr>
      <dsp:spPr>
        <a:xfrm>
          <a:off x="19" y="471760"/>
          <a:ext cx="1850654" cy="111721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err="1" smtClean="0"/>
            <a:t>Psicopatologia</a:t>
          </a:r>
          <a:r>
            <a:rPr lang="es-ES" sz="1100" kern="1200" dirty="0" smtClean="0"/>
            <a:t> general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err="1" smtClean="0"/>
            <a:t>Suport</a:t>
          </a:r>
          <a:r>
            <a:rPr lang="es-ES" sz="1100" kern="1200" dirty="0" smtClean="0"/>
            <a:t> conductual </a:t>
          </a:r>
          <a:r>
            <a:rPr lang="es-ES" sz="1100" kern="1200" dirty="0" err="1" smtClean="0"/>
            <a:t>positiu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Basal </a:t>
          </a:r>
          <a:r>
            <a:rPr lang="es-ES" sz="1100" kern="1200" dirty="0" err="1" smtClean="0"/>
            <a:t>Stimul</a:t>
          </a:r>
          <a:r>
            <a:rPr lang="es-ES" sz="1100" kern="1200" dirty="0" smtClean="0"/>
            <a:t>.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ACP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err="1" smtClean="0"/>
            <a:t>Altres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tallers</a:t>
          </a:r>
          <a:r>
            <a:rPr lang="es-ES" sz="1100" kern="1200" dirty="0" smtClean="0"/>
            <a:t> i </a:t>
          </a:r>
          <a:r>
            <a:rPr lang="es-ES" sz="1100" kern="1200" dirty="0" err="1" smtClean="0"/>
            <a:t>grups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d’assessoraments</a:t>
          </a:r>
          <a:r>
            <a:rPr lang="es-ES" sz="1100" kern="1200" dirty="0" smtClean="0"/>
            <a:t>.</a:t>
          </a:r>
          <a:endParaRPr lang="es-ES" sz="1100" kern="1200" dirty="0"/>
        </a:p>
      </dsp:txBody>
      <dsp:txXfrm>
        <a:off x="19" y="471760"/>
        <a:ext cx="1850654" cy="1117214"/>
      </dsp:txXfrm>
    </dsp:sp>
    <dsp:sp modelId="{DF939774-9220-4405-922C-D1FC9307407E}">
      <dsp:nvSpPr>
        <dsp:cNvPr id="0" name=""/>
        <dsp:cNvSpPr/>
      </dsp:nvSpPr>
      <dsp:spPr>
        <a:xfrm>
          <a:off x="1895607" y="114631"/>
          <a:ext cx="1850654" cy="3168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Competències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Personals</a:t>
          </a:r>
          <a:endParaRPr lang="es-ES" sz="1100" kern="1200" dirty="0"/>
        </a:p>
      </dsp:txBody>
      <dsp:txXfrm>
        <a:off x="1895607" y="114631"/>
        <a:ext cx="1850654" cy="316800"/>
      </dsp:txXfrm>
    </dsp:sp>
    <dsp:sp modelId="{F38A0F40-D923-4E4C-9DAB-26C7EB86D326}">
      <dsp:nvSpPr>
        <dsp:cNvPr id="0" name=""/>
        <dsp:cNvSpPr/>
      </dsp:nvSpPr>
      <dsp:spPr>
        <a:xfrm>
          <a:off x="1895589" y="471760"/>
          <a:ext cx="1850654" cy="111721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 smtClean="0"/>
            <a:t>Compromís i competència personal</a:t>
          </a:r>
          <a:endParaRPr lang="ca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 smtClean="0"/>
            <a:t>Gestió emocional i habilitats de relacions interpersonals</a:t>
          </a:r>
          <a:endParaRPr lang="ca-ES" sz="1100" kern="1200" noProof="0" dirty="0"/>
        </a:p>
      </dsp:txBody>
      <dsp:txXfrm>
        <a:off x="1895589" y="471760"/>
        <a:ext cx="1850654" cy="1117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5380A-0294-4035-9207-CC6CB1A2FA99}">
      <dsp:nvSpPr>
        <dsp:cNvPr id="0" name=""/>
        <dsp:cNvSpPr/>
      </dsp:nvSpPr>
      <dsp:spPr>
        <a:xfrm>
          <a:off x="0" y="0"/>
          <a:ext cx="4671082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smtClean="0"/>
            <a:t>Suposa:</a:t>
          </a:r>
          <a:endParaRPr lang="ca-ES" sz="1200" kern="1200"/>
        </a:p>
      </dsp:txBody>
      <dsp:txXfrm>
        <a:off x="13707" y="13707"/>
        <a:ext cx="4643668" cy="253385"/>
      </dsp:txXfrm>
    </dsp:sp>
    <dsp:sp modelId="{B88264E3-FA57-4467-99B3-86FB880389DC}">
      <dsp:nvSpPr>
        <dsp:cNvPr id="0" name=""/>
        <dsp:cNvSpPr/>
      </dsp:nvSpPr>
      <dsp:spPr>
        <a:xfrm>
          <a:off x="0" y="328007"/>
          <a:ext cx="4671082" cy="73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07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900" kern="1200" dirty="0" err="1" smtClean="0"/>
            <a:t>Salti</a:t>
          </a:r>
          <a:r>
            <a:rPr lang="es-ES_tradnl" sz="900" kern="1200" dirty="0" smtClean="0"/>
            <a:t> alarma en el </a:t>
          </a:r>
          <a:r>
            <a:rPr lang="es-ES_tradnl" sz="900" kern="1200" dirty="0" err="1" smtClean="0"/>
            <a:t>moment</a:t>
          </a:r>
          <a:r>
            <a:rPr lang="es-ES_tradnl" sz="900" kern="1200" dirty="0" smtClean="0"/>
            <a:t> en que un </a:t>
          </a:r>
          <a:r>
            <a:rPr lang="es-ES_tradnl" sz="900" kern="1200" dirty="0" err="1" smtClean="0"/>
            <a:t>usuari</a:t>
          </a:r>
          <a:r>
            <a:rPr lang="es-ES_tradnl" sz="900" kern="1200" dirty="0" smtClean="0"/>
            <a:t> </a:t>
          </a:r>
          <a:r>
            <a:rPr lang="es-ES_tradnl" sz="900" kern="1200" dirty="0" err="1" smtClean="0"/>
            <a:t>superi</a:t>
          </a:r>
          <a:r>
            <a:rPr lang="es-ES_tradnl" sz="900" kern="1200" dirty="0" smtClean="0"/>
            <a:t> </a:t>
          </a:r>
          <a:r>
            <a:rPr lang="es-ES_tradnl" sz="900" kern="1200" dirty="0" err="1" smtClean="0"/>
            <a:t>cert</a:t>
          </a:r>
          <a:r>
            <a:rPr lang="es-ES_tradnl" sz="900" kern="1200" dirty="0" smtClean="0"/>
            <a:t> </a:t>
          </a:r>
          <a:r>
            <a:rPr lang="es-ES_tradnl" sz="900" kern="1200" dirty="0" err="1" smtClean="0"/>
            <a:t>perímetre</a:t>
          </a:r>
          <a:endParaRPr lang="ca-E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900" kern="1200" smtClean="0"/>
            <a:t>Localitzar a cada persona a cada moment</a:t>
          </a:r>
          <a:endParaRPr lang="ca-E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900" kern="1200" smtClean="0"/>
            <a:t>Que soni l’alarma quan la persona es llevi del llit</a:t>
          </a:r>
          <a:endParaRPr lang="ca-E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900" kern="1200" smtClean="0"/>
            <a:t>Que només s’obri la porta de l’habitació davant del propietari</a:t>
          </a:r>
          <a:endParaRPr lang="ca-ES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900" kern="1200" smtClean="0"/>
            <a:t>Activar una alarma en cas de caiguda de l’usuari</a:t>
          </a:r>
          <a:endParaRPr lang="ca-ES" sz="900" kern="1200"/>
        </a:p>
      </dsp:txBody>
      <dsp:txXfrm>
        <a:off x="0" y="328007"/>
        <a:ext cx="4671082" cy="73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93D5-4F1F-4BD6-81C2-ADF3189E24B7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3E87-9D94-4256-A815-313D29259CC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6799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20F2-C0CF-41FE-9220-DAB2DB1EB0E4}" type="datetimeFigureOut">
              <a:rPr lang="ca-ES" smtClean="0"/>
              <a:t>04/10/2016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3873500" y="744538"/>
            <a:ext cx="145446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BFCF-1802-4D2F-86C3-E4C627CC8D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407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BFCF-1802-4D2F-86C3-E4C627CC8D20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874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teoría nace del libro “Blue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Ocean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de Chan Kim y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Mauborgne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INSEAD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BFCF-1802-4D2F-86C3-E4C627CC8D20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684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teoría nace del libro “Blue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Ocean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de Chan Kim y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Mauborgne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INSEAD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BFCF-1802-4D2F-86C3-E4C627CC8D20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684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BFCF-1802-4D2F-86C3-E4C627CC8D20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056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BFCF-1802-4D2F-86C3-E4C627CC8D20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376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26909"/>
            <a:ext cx="7772400" cy="50157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325987"/>
            <a:ext cx="6400800" cy="5979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3708"/>
            <a:ext cx="2057400" cy="1996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3708"/>
            <a:ext cx="6019800" cy="1996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503651"/>
            <a:ext cx="7772400" cy="46474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991782"/>
            <a:ext cx="7772400" cy="5118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545995"/>
            <a:ext cx="4038600" cy="154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545995"/>
            <a:ext cx="4038600" cy="154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23787"/>
            <a:ext cx="4040188" cy="2182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742076"/>
            <a:ext cx="4040188" cy="1348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523787"/>
            <a:ext cx="4041775" cy="2182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742076"/>
            <a:ext cx="4041775" cy="1348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93166"/>
            <a:ext cx="3008313" cy="3964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93166"/>
            <a:ext cx="5111750" cy="19971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489662"/>
            <a:ext cx="3008313" cy="16006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1637983"/>
            <a:ext cx="5486400" cy="193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209081"/>
            <a:ext cx="5486400" cy="14039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1831356"/>
            <a:ext cx="5486400" cy="274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93708"/>
            <a:ext cx="8229600" cy="38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5995"/>
            <a:ext cx="8229600" cy="154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2168811"/>
            <a:ext cx="2133600" cy="12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BAE8-D3FB-471A-BF16-153702812630}" type="datetimeFigureOut">
              <a:rPr lang="ca-ES" smtClean="0"/>
              <a:pPr/>
              <a:t>04/10/2016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2168811"/>
            <a:ext cx="2895600" cy="12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2168811"/>
            <a:ext cx="2133600" cy="12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FF53-0F6D-478D-A0D4-0966A4F1E83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251520" y="161825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51520" y="385132"/>
            <a:ext cx="864095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</a:rPr>
              <a:t>ESTRATÈGIA D’ESPECIALITZACIÓ EN EL MARC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</a:rPr>
              <a:t>L’ATENCIÓ CENTRADA EN LA PERSONA</a:t>
            </a:r>
            <a:endParaRPr lang="es-ES" altLang="es-ES" sz="20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6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 smtClean="0">
                <a:latin typeface="Arial" panose="020B0604020202020204" pitchFamily="34" charset="0"/>
              </a:rPr>
              <a:t>06/10/2016</a:t>
            </a:r>
            <a:endParaRPr lang="es-ES" altLang="es-ES" sz="16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 smtClean="0">
                <a:latin typeface="Arial" panose="020B0604020202020204" pitchFamily="34" charset="0"/>
              </a:rPr>
              <a:t>Autor</a:t>
            </a:r>
            <a:r>
              <a:rPr lang="es-ES" altLang="es-ES" sz="1600" b="1" dirty="0">
                <a:latin typeface="Arial" panose="020B0604020202020204" pitchFamily="34" charset="0"/>
              </a:rPr>
              <a:t>: </a:t>
            </a:r>
            <a:r>
              <a:rPr lang="es-ES" altLang="es-ES" sz="1600" b="1" dirty="0" smtClean="0">
                <a:latin typeface="Arial" panose="020B0604020202020204" pitchFamily="34" charset="0"/>
              </a:rPr>
              <a:t>Sergio Osuna Montero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100" b="1" dirty="0" smtClean="0">
                <a:latin typeface="Arial" panose="020B0604020202020204" pitchFamily="34" charset="0"/>
              </a:rPr>
              <a:t>Director </a:t>
            </a:r>
            <a:r>
              <a:rPr lang="es-ES" altLang="es-ES" sz="1100" b="1" dirty="0" err="1" smtClean="0">
                <a:latin typeface="Arial" panose="020B0604020202020204" pitchFamily="34" charset="0"/>
              </a:rPr>
              <a:t>Executiu</a:t>
            </a:r>
            <a:r>
              <a:rPr lang="es-ES" altLang="es-ES" sz="1100" b="1" dirty="0" smtClean="0">
                <a:latin typeface="Arial" panose="020B0604020202020204" pitchFamily="34" charset="0"/>
              </a:rPr>
              <a:t> FVT i </a:t>
            </a:r>
            <a:r>
              <a:rPr lang="es-ES" altLang="es-ES" sz="1100" b="1" dirty="0" err="1" smtClean="0">
                <a:latin typeface="Arial" panose="020B0604020202020204" pitchFamily="34" charset="0"/>
              </a:rPr>
              <a:t>Grup</a:t>
            </a:r>
            <a:r>
              <a:rPr lang="es-ES" altLang="es-ES" sz="1100" b="1" dirty="0" smtClean="0">
                <a:latin typeface="Arial" panose="020B0604020202020204" pitchFamily="34" charset="0"/>
              </a:rPr>
              <a:t> VL</a:t>
            </a:r>
            <a:endParaRPr lang="ca-ES" altLang="es-ES" sz="1100" b="1" dirty="0">
              <a:latin typeface="Arial" panose="020B0604020202020204" pitchFamily="34" charset="0"/>
            </a:endParaRPr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4052" y="0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7" y="953963"/>
            <a:ext cx="1681563" cy="11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ergio\AppData\Local\Microsoft\Windows\Temporary Internet Files\Content.Outlook\OET9EG8G\Logo 1975 FVT v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24550"/>
            <a:ext cx="693048" cy="7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324550"/>
            <a:ext cx="1499790" cy="73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0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179512" y="115260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6" name="5 CuadroTexto"/>
          <p:cNvSpPr txBox="1"/>
          <p:nvPr/>
        </p:nvSpPr>
        <p:spPr>
          <a:xfrm rot="16200000">
            <a:off x="-887276" y="808470"/>
            <a:ext cx="213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USE-</a:t>
            </a:r>
            <a:r>
              <a:rPr lang="es-ES" sz="2400" dirty="0" err="1" smtClean="0"/>
              <a:t>Mètode</a:t>
            </a:r>
            <a:endParaRPr lang="ca-E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Resultado de imagen de paragu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187293"/>
            <a:ext cx="421246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2483769" y="506249"/>
            <a:ext cx="93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ACP</a:t>
            </a:r>
            <a:endParaRPr lang="ca-ES" dirty="0"/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2015716" y="1426660"/>
            <a:ext cx="576064" cy="103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439652" y="137682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B.E.</a:t>
            </a:r>
            <a:endParaRPr lang="ca-ES" sz="1600" dirty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24" y="187292"/>
            <a:ext cx="2039530" cy="13588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</p:spPr>
      </p:pic>
      <p:cxnSp>
        <p:nvCxnSpPr>
          <p:cNvPr id="6147" name="6146 Conector recto"/>
          <p:cNvCxnSpPr/>
          <p:nvPr/>
        </p:nvCxnSpPr>
        <p:spPr>
          <a:xfrm>
            <a:off x="3779912" y="1025971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3779912" y="1602035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3779912" y="1383336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3838173" y="277011"/>
            <a:ext cx="3389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800" dirty="0" err="1" smtClean="0"/>
              <a:t>Validació</a:t>
            </a:r>
            <a:endParaRPr lang="es-ES" sz="800" dirty="0" smtClean="0"/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Suport</a:t>
            </a:r>
            <a:r>
              <a:rPr lang="es-ES" sz="800" dirty="0" smtClean="0"/>
              <a:t> Conductual </a:t>
            </a:r>
            <a:r>
              <a:rPr lang="es-ES" sz="800" dirty="0" err="1" smtClean="0"/>
              <a:t>Positiu</a:t>
            </a:r>
            <a:endParaRPr lang="es-ES" sz="800" dirty="0" smtClean="0"/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Tèc</a:t>
            </a:r>
            <a:r>
              <a:rPr lang="es-ES" sz="800" dirty="0" smtClean="0"/>
              <a:t>. De </a:t>
            </a:r>
            <a:r>
              <a:rPr lang="es-ES" sz="800" dirty="0" err="1" smtClean="0"/>
              <a:t>relaxació</a:t>
            </a:r>
            <a:endParaRPr lang="es-ES" sz="800" dirty="0" smtClean="0"/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Tèc</a:t>
            </a:r>
            <a:r>
              <a:rPr lang="es-ES" sz="800" dirty="0" smtClean="0"/>
              <a:t>. </a:t>
            </a:r>
            <a:r>
              <a:rPr lang="es-ES" sz="800" dirty="0" err="1" smtClean="0"/>
              <a:t>Necessitats</a:t>
            </a:r>
            <a:r>
              <a:rPr lang="es-ES" sz="800" dirty="0" smtClean="0"/>
              <a:t> no </a:t>
            </a:r>
            <a:r>
              <a:rPr lang="es-ES" sz="800" dirty="0" err="1" smtClean="0"/>
              <a:t>cobertes</a:t>
            </a:r>
            <a:endParaRPr lang="es-ES" sz="800" dirty="0" smtClean="0"/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Intervenció</a:t>
            </a:r>
            <a:r>
              <a:rPr lang="es-ES" sz="800" dirty="0" smtClean="0"/>
              <a:t> </a:t>
            </a:r>
            <a:r>
              <a:rPr lang="es-ES" sz="800" dirty="0" err="1" smtClean="0"/>
              <a:t>Farmacològica</a:t>
            </a:r>
            <a:endParaRPr lang="es-ES" sz="800" dirty="0" smtClean="0"/>
          </a:p>
          <a:p>
            <a:pPr marL="285750" indent="-285750">
              <a:buFontTx/>
              <a:buChar char="-"/>
            </a:pPr>
            <a:endParaRPr lang="es-ES" sz="800" dirty="0"/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Activitats</a:t>
            </a:r>
            <a:r>
              <a:rPr lang="es-ES" sz="800" dirty="0" smtClean="0"/>
              <a:t> </a:t>
            </a:r>
            <a:r>
              <a:rPr lang="es-ES" sz="800" dirty="0" err="1" smtClean="0"/>
              <a:t>amb</a:t>
            </a:r>
            <a:r>
              <a:rPr lang="es-ES" sz="800" dirty="0" smtClean="0"/>
              <a:t> </a:t>
            </a:r>
            <a:r>
              <a:rPr lang="es-ES" sz="800" dirty="0" err="1" smtClean="0"/>
              <a:t>sentit</a:t>
            </a:r>
            <a:r>
              <a:rPr lang="es-ES" sz="800" dirty="0" smtClean="0"/>
              <a:t> en </a:t>
            </a:r>
            <a:r>
              <a:rPr lang="es-ES" sz="800" dirty="0" err="1" smtClean="0"/>
              <a:t>relació</a:t>
            </a:r>
            <a:r>
              <a:rPr lang="es-ES" sz="800" dirty="0" smtClean="0"/>
              <a:t> a la Hª Vida</a:t>
            </a:r>
            <a:endParaRPr lang="es-ES" sz="800" dirty="0"/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Estimulació</a:t>
            </a:r>
            <a:r>
              <a:rPr lang="es-ES" sz="800" dirty="0" smtClean="0"/>
              <a:t> sensorial</a:t>
            </a:r>
          </a:p>
          <a:p>
            <a:pPr marL="285750" indent="-285750">
              <a:buFontTx/>
              <a:buChar char="-"/>
            </a:pPr>
            <a:endParaRPr lang="es-ES" sz="800" dirty="0"/>
          </a:p>
          <a:p>
            <a:pPr marL="285750" indent="-285750">
              <a:buFontTx/>
              <a:buChar char="-"/>
            </a:pPr>
            <a:r>
              <a:rPr lang="es-ES" sz="800" dirty="0" smtClean="0"/>
              <a:t>Control ambiental</a:t>
            </a:r>
          </a:p>
          <a:p>
            <a:pPr marL="285750" indent="-285750">
              <a:buFontTx/>
              <a:buChar char="-"/>
            </a:pPr>
            <a:endParaRPr lang="es-ES" sz="800" dirty="0"/>
          </a:p>
          <a:p>
            <a:pPr marL="285750" indent="-285750">
              <a:buFontTx/>
              <a:buChar char="-"/>
            </a:pPr>
            <a:r>
              <a:rPr lang="es-ES" sz="800" dirty="0" err="1" smtClean="0"/>
              <a:t>Formació</a:t>
            </a:r>
            <a:r>
              <a:rPr lang="es-ES" sz="800" dirty="0" smtClean="0"/>
              <a:t> i </a:t>
            </a:r>
            <a:r>
              <a:rPr lang="es-ES" sz="800" dirty="0" err="1" smtClean="0"/>
              <a:t>assessorament</a:t>
            </a:r>
            <a:r>
              <a:rPr lang="es-ES" sz="800" dirty="0" smtClean="0"/>
              <a:t> a </a:t>
            </a:r>
            <a:r>
              <a:rPr lang="es-ES" sz="800" dirty="0" err="1" smtClean="0"/>
              <a:t>familiars</a:t>
            </a:r>
            <a:endParaRPr lang="ca-ES" sz="800" dirty="0"/>
          </a:p>
          <a:p>
            <a:pPr marL="285750" indent="-285750">
              <a:buFontTx/>
              <a:buChar char="-"/>
            </a:pPr>
            <a:endParaRPr lang="ca-ES" sz="800" dirty="0"/>
          </a:p>
        </p:txBody>
      </p:sp>
    </p:spTree>
    <p:extLst>
      <p:ext uri="{BB962C8B-B14F-4D97-AF65-F5344CB8AC3E}">
        <p14:creationId xmlns:p14="http://schemas.microsoft.com/office/powerpoint/2010/main" val="19754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179512" y="147438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6" name="5 CuadroTexto"/>
          <p:cNvSpPr txBox="1"/>
          <p:nvPr/>
        </p:nvSpPr>
        <p:spPr>
          <a:xfrm rot="16200000">
            <a:off x="-887276" y="777692"/>
            <a:ext cx="213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USE-</a:t>
            </a:r>
            <a:r>
              <a:rPr lang="es-ES" sz="2800" dirty="0" err="1" smtClean="0"/>
              <a:t>Equip</a:t>
            </a:r>
            <a:endParaRPr lang="ca-E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3212032280"/>
              </p:ext>
            </p:extLst>
          </p:nvPr>
        </p:nvGraphicFramePr>
        <p:xfrm>
          <a:off x="465705" y="378034"/>
          <a:ext cx="3960439" cy="174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860031" y="463077"/>
            <a:ext cx="3187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a-ES" sz="1400" dirty="0" smtClean="0"/>
              <a:t>Reunions informatives</a:t>
            </a:r>
          </a:p>
          <a:p>
            <a:pPr marL="342900" indent="-342900">
              <a:buAutoNum type="arabicPeriod"/>
            </a:pPr>
            <a:r>
              <a:rPr lang="ca-ES" sz="1400" dirty="0" smtClean="0"/>
              <a:t>Entrevistes per competències</a:t>
            </a:r>
          </a:p>
          <a:p>
            <a:pPr marL="342900" indent="-342900">
              <a:buAutoNum type="arabicPeriod"/>
            </a:pPr>
            <a:r>
              <a:rPr lang="ca-ES" sz="1400" dirty="0" smtClean="0"/>
              <a:t>Formació específica</a:t>
            </a:r>
          </a:p>
          <a:p>
            <a:pPr marL="342900" indent="-342900">
              <a:buAutoNum type="arabicPeriod"/>
            </a:pPr>
            <a:r>
              <a:rPr lang="ca-ES" sz="1400" dirty="0" smtClean="0"/>
              <a:t>Sessions de supervisió de cas</a:t>
            </a:r>
          </a:p>
          <a:p>
            <a:pPr marL="342900" indent="-342900">
              <a:buAutoNum type="arabicPeriod"/>
            </a:pPr>
            <a:r>
              <a:rPr lang="ca-ES" sz="1400" dirty="0" smtClean="0"/>
              <a:t>Seguiment </a:t>
            </a:r>
            <a:r>
              <a:rPr lang="ca-ES" sz="1400" dirty="0" err="1" smtClean="0"/>
              <a:t>tutoritzat</a:t>
            </a:r>
            <a:endParaRPr lang="ca-ES" sz="1400" dirty="0" smtClean="0"/>
          </a:p>
          <a:p>
            <a:pPr marL="342900" indent="-342900">
              <a:buAutoNum type="arabicPeriod"/>
            </a:pPr>
            <a:r>
              <a:rPr lang="ca-ES" sz="1400" dirty="0" smtClean="0"/>
              <a:t>Seguiment de </a:t>
            </a:r>
            <a:r>
              <a:rPr lang="ca-ES" sz="1400" dirty="0" err="1" smtClean="0"/>
              <a:t>burn-out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12485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179512" y="147438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6" name="5 CuadroTexto"/>
          <p:cNvSpPr txBox="1"/>
          <p:nvPr/>
        </p:nvSpPr>
        <p:spPr>
          <a:xfrm rot="16200000">
            <a:off x="-887276" y="777692"/>
            <a:ext cx="213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USE-TIC</a:t>
            </a:r>
            <a:endParaRPr lang="ca-E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0332769"/>
              </p:ext>
            </p:extLst>
          </p:nvPr>
        </p:nvGraphicFramePr>
        <p:xfrm>
          <a:off x="4067944" y="782071"/>
          <a:ext cx="4671082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41124" y="233883"/>
            <a:ext cx="3626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SISTEMA DE GEOLOCALITZACIÓ PER RFID</a:t>
            </a:r>
            <a:endParaRPr lang="ca-ES" sz="1200" b="1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0525"/>
            <a:ext cx="2086868" cy="139155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27" y="570525"/>
            <a:ext cx="1213235" cy="809948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27" y="1252000"/>
            <a:ext cx="1213235" cy="73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179511" y="123265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41124" y="233883"/>
            <a:ext cx="3626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RESULTATS</a:t>
            </a:r>
            <a:endParaRPr lang="ca-ES" sz="1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58418"/>
            <a:ext cx="1872208" cy="164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213"/>
            <a:ext cx="1584176" cy="166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499990" y="653236"/>
            <a:ext cx="4131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70C0"/>
                </a:solidFill>
              </a:rPr>
              <a:t>99% </a:t>
            </a:r>
            <a:r>
              <a:rPr lang="es-ES" sz="2000" dirty="0" err="1" smtClean="0">
                <a:solidFill>
                  <a:srgbClr val="0070C0"/>
                </a:solidFill>
              </a:rPr>
              <a:t>Ocupació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als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darrers</a:t>
            </a:r>
            <a:r>
              <a:rPr lang="es-ES" sz="2000" dirty="0" smtClean="0">
                <a:solidFill>
                  <a:srgbClr val="0070C0"/>
                </a:solidFill>
              </a:rPr>
              <a:t> 8 </a:t>
            </a:r>
            <a:r>
              <a:rPr lang="es-ES" sz="2000" dirty="0" err="1" smtClean="0">
                <a:solidFill>
                  <a:srgbClr val="0070C0"/>
                </a:solidFill>
              </a:rPr>
              <a:t>mesos</a:t>
            </a:r>
            <a:endParaRPr lang="es-ES" sz="2000" dirty="0" smtClean="0">
              <a:solidFill>
                <a:srgbClr val="0070C0"/>
              </a:solidFill>
            </a:endParaRPr>
          </a:p>
          <a:p>
            <a:r>
              <a:rPr lang="es-ES" sz="2000" dirty="0" smtClean="0">
                <a:solidFill>
                  <a:srgbClr val="0070C0"/>
                </a:solidFill>
              </a:rPr>
              <a:t>92% </a:t>
            </a:r>
            <a:r>
              <a:rPr lang="es-ES" sz="2000" dirty="0" err="1" smtClean="0">
                <a:solidFill>
                  <a:srgbClr val="0070C0"/>
                </a:solidFill>
              </a:rPr>
              <a:t>Satisfacció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famílies</a:t>
            </a:r>
            <a:endParaRPr lang="es-ES" sz="2000" dirty="0" smtClean="0">
              <a:solidFill>
                <a:srgbClr val="0070C0"/>
              </a:solidFill>
            </a:endParaRPr>
          </a:p>
          <a:p>
            <a:r>
              <a:rPr lang="es-ES" sz="2000" dirty="0" smtClean="0">
                <a:solidFill>
                  <a:srgbClr val="0070C0"/>
                </a:solidFill>
              </a:rPr>
              <a:t>87% </a:t>
            </a:r>
            <a:r>
              <a:rPr lang="es-ES" sz="2000" dirty="0" err="1" smtClean="0">
                <a:solidFill>
                  <a:srgbClr val="0070C0"/>
                </a:solidFill>
              </a:rPr>
              <a:t>Satisfacció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treballadors</a:t>
            </a:r>
            <a:endParaRPr lang="es-ES" sz="2000" dirty="0" smtClean="0">
              <a:solidFill>
                <a:srgbClr val="0070C0"/>
              </a:solidFill>
            </a:endParaRPr>
          </a:p>
          <a:p>
            <a:r>
              <a:rPr lang="es-ES" sz="2000" dirty="0" smtClean="0">
                <a:solidFill>
                  <a:srgbClr val="0070C0"/>
                </a:solidFill>
              </a:rPr>
              <a:t>7%   </a:t>
            </a:r>
            <a:r>
              <a:rPr lang="es-ES" sz="2000" dirty="0" err="1" smtClean="0">
                <a:solidFill>
                  <a:srgbClr val="0070C0"/>
                </a:solidFill>
              </a:rPr>
              <a:t>Absentisme</a:t>
            </a:r>
            <a:endParaRPr lang="ca-E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251520" y="161825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4052" y="0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6" name="5 CuadroTexto"/>
          <p:cNvSpPr txBox="1"/>
          <p:nvPr/>
        </p:nvSpPr>
        <p:spPr>
          <a:xfrm>
            <a:off x="3293875" y="334155"/>
            <a:ext cx="2556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a-ES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En conclusió</a:t>
            </a:r>
            <a:endParaRPr lang="ca-ES" sz="2400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809947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a-ES" dirty="0" smtClean="0"/>
              <a:t>Fent el mateix, aconseguim els mateixos resultats.</a:t>
            </a:r>
          </a:p>
          <a:p>
            <a:pPr marL="342900" indent="-342900">
              <a:buAutoNum type="arabicPeriod"/>
            </a:pPr>
            <a:r>
              <a:rPr lang="ca-ES" dirty="0" smtClean="0"/>
              <a:t>L’Especialització com a resultat d’un procés d’anàlisi estratègic</a:t>
            </a:r>
          </a:p>
          <a:p>
            <a:pPr marL="342900" indent="-342900">
              <a:buAutoNum type="arabicPeriod"/>
            </a:pPr>
            <a:r>
              <a:rPr lang="ca-ES" dirty="0" smtClean="0"/>
              <a:t>ACP perfectament compatible (i necessària) amb entorns d’alta especialització </a:t>
            </a:r>
            <a:r>
              <a:rPr lang="ca-ES" dirty="0" err="1" smtClean="0"/>
              <a:t>socio</a:t>
            </a:r>
            <a:r>
              <a:rPr lang="ca-ES" dirty="0" smtClean="0"/>
              <a:t>-sanitària</a:t>
            </a:r>
          </a:p>
          <a:p>
            <a:pPr marL="342900" indent="-342900">
              <a:buAutoNum type="arabicPeriod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762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251520" y="161825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9060"/>
            <a:ext cx="3240360" cy="182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35" y="1962075"/>
            <a:ext cx="109405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19672" y="59102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B0F0"/>
                </a:solidFill>
              </a:rPr>
              <a:t>OCEANS BLAUS</a:t>
            </a:r>
            <a:endParaRPr lang="ca-E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251520" y="161825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80" y="296877"/>
            <a:ext cx="2328226" cy="17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33565" y="404902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0000"/>
                </a:solidFill>
              </a:rPr>
              <a:t>75% d’ocupació (95/126)</a:t>
            </a:r>
          </a:p>
          <a:p>
            <a:r>
              <a:rPr lang="ca-ES" sz="2000" dirty="0" smtClean="0">
                <a:solidFill>
                  <a:srgbClr val="FF0000"/>
                </a:solidFill>
              </a:rPr>
              <a:t>59% satisfacció treballadors</a:t>
            </a:r>
          </a:p>
          <a:p>
            <a:r>
              <a:rPr lang="ca-ES" sz="2000" dirty="0" smtClean="0">
                <a:solidFill>
                  <a:srgbClr val="FF0000"/>
                </a:solidFill>
              </a:rPr>
              <a:t>73% satisfacció famílies</a:t>
            </a:r>
          </a:p>
          <a:p>
            <a:r>
              <a:rPr lang="ca-ES" sz="2000" dirty="0" smtClean="0">
                <a:solidFill>
                  <a:srgbClr val="FF0000"/>
                </a:solidFill>
              </a:rPr>
              <a:t>15% absentisme</a:t>
            </a:r>
          </a:p>
          <a:p>
            <a:r>
              <a:rPr lang="ca-ES" sz="2000" dirty="0" smtClean="0">
                <a:solidFill>
                  <a:srgbClr val="FF0000"/>
                </a:solidFill>
              </a:rPr>
              <a:t> </a:t>
            </a:r>
          </a:p>
          <a:p>
            <a:endParaRPr lang="ca-E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75446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rgbClr val="FF0000"/>
                </a:solidFill>
              </a:rPr>
              <a:t>OCEANS </a:t>
            </a:r>
          </a:p>
          <a:p>
            <a:r>
              <a:rPr lang="ca-ES" sz="2400" dirty="0" smtClean="0">
                <a:solidFill>
                  <a:srgbClr val="FF0000"/>
                </a:solidFill>
              </a:rPr>
              <a:t>VERMELLS</a:t>
            </a:r>
            <a:endParaRPr lang="ca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251520" y="126850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19" y="1962943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6" y="331606"/>
            <a:ext cx="269820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600" b="1" dirty="0" smtClean="0"/>
              <a:t>Anàlisi </a:t>
            </a:r>
            <a:r>
              <a:rPr lang="ca-ES" sz="1600" b="1" dirty="0" smtClean="0"/>
              <a:t>d’avantatges competitius</a:t>
            </a:r>
            <a:endParaRPr lang="ca-ES" sz="1600" b="1" dirty="0"/>
          </a:p>
        </p:txBody>
      </p:sp>
      <p:sp>
        <p:nvSpPr>
          <p:cNvPr id="6" name="5 Flecha derecha"/>
          <p:cNvSpPr/>
          <p:nvPr/>
        </p:nvSpPr>
        <p:spPr>
          <a:xfrm>
            <a:off x="3093744" y="407851"/>
            <a:ext cx="320849" cy="474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545492" y="471393"/>
            <a:ext cx="217863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a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a-ES" sz="1600" b="1" dirty="0" smtClean="0"/>
              <a:t>Posicionament</a:t>
            </a:r>
            <a:endParaRPr lang="ca-ES" sz="1600" b="1" dirty="0"/>
          </a:p>
        </p:txBody>
      </p:sp>
      <p:sp>
        <p:nvSpPr>
          <p:cNvPr id="9" name="8 Flecha derecha"/>
          <p:cNvSpPr/>
          <p:nvPr/>
        </p:nvSpPr>
        <p:spPr>
          <a:xfrm>
            <a:off x="5724128" y="404491"/>
            <a:ext cx="360040" cy="477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209788" y="422612"/>
            <a:ext cx="1944216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a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a-ES" sz="1600" b="1" dirty="0" smtClean="0"/>
              <a:t>Estudi de Mercat</a:t>
            </a:r>
          </a:p>
          <a:p>
            <a:r>
              <a:rPr lang="ca-ES" sz="1600" dirty="0" smtClean="0"/>
              <a:t>-   Competència</a:t>
            </a:r>
          </a:p>
          <a:p>
            <a:pPr marL="285750" indent="-285750">
              <a:buFontTx/>
              <a:buChar char="-"/>
            </a:pPr>
            <a:r>
              <a:rPr lang="ca-ES" sz="1600" dirty="0" smtClean="0"/>
              <a:t>Client	             </a:t>
            </a:r>
          </a:p>
          <a:p>
            <a:pPr marL="285750" indent="-285750">
              <a:buFontTx/>
              <a:buChar char="-"/>
            </a:pPr>
            <a:r>
              <a:rPr lang="ca-ES" sz="1600" dirty="0" smtClean="0"/>
              <a:t>Tendències</a:t>
            </a:r>
          </a:p>
          <a:p>
            <a:r>
              <a:rPr lang="ca-ES" sz="1600" dirty="0" smtClean="0"/>
              <a:t> </a:t>
            </a:r>
            <a:endParaRPr lang="ca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73484" y="1246222"/>
            <a:ext cx="229113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a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a-ES" sz="1600" b="1" dirty="0" smtClean="0"/>
              <a:t>Grup de Treball 1</a:t>
            </a:r>
          </a:p>
          <a:p>
            <a:r>
              <a:rPr lang="ca-ES" sz="1600" dirty="0" smtClean="0"/>
              <a:t>definició de producte</a:t>
            </a:r>
            <a:endParaRPr lang="ca-ES" sz="1600" dirty="0"/>
          </a:p>
        </p:txBody>
      </p:sp>
      <p:sp>
        <p:nvSpPr>
          <p:cNvPr id="13" name="12 Flecha derecha"/>
          <p:cNvSpPr/>
          <p:nvPr/>
        </p:nvSpPr>
        <p:spPr>
          <a:xfrm rot="10800000">
            <a:off x="5764622" y="1317362"/>
            <a:ext cx="445166" cy="469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11560" y="1228804"/>
            <a:ext cx="229113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a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a-ES" sz="1600" b="1" dirty="0"/>
              <a:t>Grup de Treball </a:t>
            </a:r>
            <a:r>
              <a:rPr lang="ca-ES" sz="1600" b="1" dirty="0" smtClean="0"/>
              <a:t>2</a:t>
            </a:r>
            <a:endParaRPr lang="ca-ES" sz="1600" b="1" dirty="0"/>
          </a:p>
          <a:p>
            <a:r>
              <a:rPr lang="ca-ES" sz="1600" dirty="0" smtClean="0"/>
              <a:t> disseny de producte</a:t>
            </a:r>
            <a:endParaRPr lang="ca-ES" sz="1600" dirty="0"/>
          </a:p>
        </p:txBody>
      </p:sp>
      <p:sp>
        <p:nvSpPr>
          <p:cNvPr id="16" name="15 Flecha derecha"/>
          <p:cNvSpPr/>
          <p:nvPr/>
        </p:nvSpPr>
        <p:spPr>
          <a:xfrm rot="10800000">
            <a:off x="2897420" y="1317362"/>
            <a:ext cx="517174" cy="469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00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251520" y="161825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" name="1 CuadroTexto"/>
          <p:cNvSpPr txBox="1"/>
          <p:nvPr/>
        </p:nvSpPr>
        <p:spPr>
          <a:xfrm rot="16200000">
            <a:off x="214645" y="84679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URI</a:t>
            </a:r>
            <a:endParaRPr lang="ca-ES" sz="3600" dirty="0"/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3779042" y="48629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USE</a:t>
            </a:r>
            <a:endParaRPr lang="ca-E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32" y="278293"/>
            <a:ext cx="3047974" cy="182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292"/>
            <a:ext cx="2743941" cy="182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251520" y="161825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731"/>
            <a:ext cx="2439783" cy="185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83195" y="-38582"/>
            <a:ext cx="81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URI</a:t>
            </a:r>
            <a:endParaRPr lang="ca-E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3731"/>
            <a:ext cx="2792320" cy="185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9010"/>
            <a:ext cx="2559624" cy="183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6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251520" y="161825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6" name="5 CuadroTexto"/>
          <p:cNvSpPr txBox="1"/>
          <p:nvPr/>
        </p:nvSpPr>
        <p:spPr>
          <a:xfrm>
            <a:off x="-83195" y="-38582"/>
            <a:ext cx="81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URI</a:t>
            </a:r>
            <a:endParaRPr lang="ca-E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2" y="233883"/>
            <a:ext cx="28258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3883"/>
            <a:ext cx="27847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1773"/>
            <a:ext cx="1239433" cy="187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179512" y="161825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6" name="5 CuadroTexto"/>
          <p:cNvSpPr txBox="1"/>
          <p:nvPr/>
        </p:nvSpPr>
        <p:spPr>
          <a:xfrm rot="16200000">
            <a:off x="-887276" y="777692"/>
            <a:ext cx="213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USE-</a:t>
            </a:r>
            <a:r>
              <a:rPr lang="es-ES" sz="2800" dirty="0" err="1" smtClean="0"/>
              <a:t>espai</a:t>
            </a:r>
            <a:endParaRPr lang="ca-E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551103" y="-170095"/>
            <a:ext cx="1865882" cy="27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 flipH="1">
            <a:off x="2195736" y="1530027"/>
            <a:ext cx="2808312" cy="0"/>
          </a:xfrm>
          <a:prstGeom prst="straightConnector1">
            <a:avLst/>
          </a:prstGeom>
          <a:ln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2843808" y="881955"/>
            <a:ext cx="799334" cy="0"/>
          </a:xfrm>
          <a:prstGeom prst="straightConnector1">
            <a:avLst/>
          </a:prstGeom>
          <a:ln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724400" y="961866"/>
            <a:ext cx="1647800" cy="427920"/>
          </a:xfrm>
          <a:prstGeom prst="straightConnector1">
            <a:avLst/>
          </a:prstGeom>
          <a:ln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11560" y="189457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/>
              <a:t>Espai menjador: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200" dirty="0" smtClean="0"/>
              <a:t>Àrea d’activitats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200" dirty="0" smtClean="0"/>
              <a:t>Espai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200" dirty="0" smtClean="0"/>
              <a:t>Material </a:t>
            </a:r>
            <a:r>
              <a:rPr lang="ca-ES" sz="1200" dirty="0" err="1" smtClean="0"/>
              <a:t>estimulatiu</a:t>
            </a:r>
            <a:r>
              <a:rPr lang="ca-ES" sz="1200" dirty="0" smtClean="0"/>
              <a:t> accessible</a:t>
            </a:r>
          </a:p>
          <a:p>
            <a:endParaRPr lang="ca-ES" sz="12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11560" y="130964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/>
              <a:t>Espai passeig: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200" dirty="0" smtClean="0"/>
              <a:t>Recorreguts amb sentit externs i interns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200" dirty="0" smtClean="0"/>
              <a:t>Jardí terapèutic</a:t>
            </a:r>
          </a:p>
          <a:p>
            <a:endParaRPr lang="ca-ES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284943" y="138978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/>
              <a:t>Espai sala d’estar: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200" dirty="0" smtClean="0"/>
              <a:t>Zona de relaxament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200" dirty="0" smtClean="0"/>
              <a:t>Espai lúdic-social</a:t>
            </a:r>
          </a:p>
          <a:p>
            <a:endParaRPr lang="ca-ES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881064" y="301633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 smtClean="0"/>
              <a:t>Mobiliari Mòbil</a:t>
            </a:r>
          </a:p>
          <a:p>
            <a:pPr algn="r"/>
            <a:r>
              <a:rPr lang="ca-ES" sz="1000" dirty="0" smtClean="0"/>
              <a:t>Il·luminació natural regulable</a:t>
            </a:r>
          </a:p>
          <a:p>
            <a:pPr algn="r"/>
            <a:r>
              <a:rPr lang="ca-ES" sz="1000" dirty="0" smtClean="0"/>
              <a:t>Elements decoratius amb sentit</a:t>
            </a:r>
          </a:p>
          <a:p>
            <a:pPr algn="r"/>
            <a:r>
              <a:rPr lang="ca-ES" sz="1000" dirty="0" smtClean="0"/>
              <a:t>Paret d’orientació, espai de reminiscència</a:t>
            </a:r>
          </a:p>
          <a:p>
            <a:pPr algn="r"/>
            <a:endParaRPr lang="ca-ES" sz="1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347864" y="0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Unitats</a:t>
            </a:r>
            <a:r>
              <a:rPr lang="es-ES" sz="1200" dirty="0" smtClean="0"/>
              <a:t> de 20 persones</a:t>
            </a:r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10588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149888" y="158848"/>
            <a:ext cx="8640959" cy="2016274"/>
          </a:xfrm>
          <a:prstGeom prst="rect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3" name="3 Imagen" descr="Logo ACRA 25 anys col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4053" y="-482"/>
            <a:ext cx="809947" cy="80994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6" name="5 CuadroTexto"/>
          <p:cNvSpPr txBox="1"/>
          <p:nvPr/>
        </p:nvSpPr>
        <p:spPr>
          <a:xfrm rot="16200000">
            <a:off x="-485679" y="-148758"/>
            <a:ext cx="136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USE</a:t>
            </a:r>
            <a:endParaRPr lang="ca-ES" sz="2000" dirty="0"/>
          </a:p>
        </p:txBody>
      </p:sp>
      <p:pic>
        <p:nvPicPr>
          <p:cNvPr id="8" name="Picture 2" descr="Z:\FOTOS USE\RGF_5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161"/>
            <a:ext cx="2652991" cy="17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161"/>
            <a:ext cx="2652419" cy="17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3423"/>
            <a:ext cx="2657294" cy="177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983531"/>
            <a:ext cx="1096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8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722</TotalTime>
  <Words>359</Words>
  <Application>Microsoft Office PowerPoint</Application>
  <PresentationFormat>Personalizado</PresentationFormat>
  <Paragraphs>101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FOCUS,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Ignasi Giol</dc:creator>
  <cp:lastModifiedBy>ACRA Comunicació</cp:lastModifiedBy>
  <cp:revision>50</cp:revision>
  <cp:lastPrinted>2016-09-30T10:19:35Z</cp:lastPrinted>
  <dcterms:created xsi:type="dcterms:W3CDTF">2013-12-09T11:57:26Z</dcterms:created>
  <dcterms:modified xsi:type="dcterms:W3CDTF">2016-10-04T11:52:51Z</dcterms:modified>
</cp:coreProperties>
</file>